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8" r:id="rId2"/>
    <p:sldId id="297" r:id="rId3"/>
    <p:sldId id="304" r:id="rId4"/>
    <p:sldId id="303" r:id="rId5"/>
    <p:sldId id="308" r:id="rId6"/>
    <p:sldId id="310" r:id="rId7"/>
    <p:sldId id="311" r:id="rId8"/>
    <p:sldId id="309" r:id="rId9"/>
    <p:sldId id="306" r:id="rId10"/>
    <p:sldId id="314" r:id="rId11"/>
    <p:sldId id="273" r:id="rId12"/>
    <p:sldId id="296" r:id="rId13"/>
    <p:sldId id="307" r:id="rId14"/>
    <p:sldId id="316" r:id="rId15"/>
    <p:sldId id="317" r:id="rId16"/>
    <p:sldId id="315" r:id="rId17"/>
    <p:sldId id="318" r:id="rId18"/>
    <p:sldId id="319" r:id="rId19"/>
    <p:sldId id="30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6CC049-FEE6-48CA-AB30-45310F94EECC}" v="530" dt="2022-10-13T00:03:21.198"/>
    <p1510:client id="{3C087F61-9910-4D43-9FC1-8A38725CA6CD}" v="307" dt="2022-10-13T14:29:59.548"/>
    <p1510:client id="{849DF219-AB3A-4F4A-8865-5783B72FC6BA}" v="10" dt="2022-10-13T15:30:24.770"/>
    <p1510:client id="{92ED55C6-B020-44E1-A463-9290E89E6009}" v="4" dt="2022-10-12T17:25:36.421"/>
    <p1510:client id="{A4AD1C4E-E171-46E4-ACC6-3DD3ECC8D1C3}" v="112" dt="2022-10-13T15:58:35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35.0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133 720 24575,'19'-466'0,"2"258"0,-21 206 0,0 0 0,1 0 0,-1 1 0,0-1 0,0 0 0,0 0 0,0 0 0,0 1 0,0-1 0,-1 0 0,1 0 0,0 0 0,-1 1 0,0-1 0,1 0 0,-1 1 0,0-1 0,0 0 0,0 1 0,-1-3 0,1 4 0,0 0 0,-1-1 0,1 1 0,0 0 0,0-1 0,0 1 0,0 0 0,0 0 0,-1 0 0,1 0 0,0 0 0,0 0 0,0 1 0,0-1 0,-1 0 0,1 1 0,0-1 0,0 0 0,0 1 0,0-1 0,0 1 0,-2 1 0,-9 6 0,0 1 0,0 1 0,-16 17 0,23-23 0,-19 17 0,19-18 0,0 1 0,0 0 0,1 0 0,-1 0 0,1 1 0,0 0 0,-4 6 0,8-11 0,-1 0 0,1 0 0,0 1 0,0-1 0,-1 0 0,1 0 0,0 1 0,0-1 0,0 0 0,-1 0 0,1 1 0,0-1 0,0 0 0,0 1 0,0-1 0,0 0 0,0 0 0,-1 1 0,1-1 0,0 0 0,0 1 0,0-1 0,0 0 0,0 1 0,0-1 0,0 0 0,0 1 0,0-1 0,1 0 0,-1 1 0,0-1 0,0 0 0,0 1 0,0-1 0,0 0 0,0 0 0,1 1 0,-1-1 0,0 0 0,0 1 0,1-1 0,-1 0 0,0 0 0,1 1 0,17-6 0,20-16 0,12-22 0,-40 32 0,1 1 0,1 0 0,0 1 0,14-8 0,-22 14 0,1 1 0,0 0 0,0 0 0,1 0 0,-1 1 0,0-1 0,0 2 0,1-1 0,-1 0 0,0 1 0,1 0 0,-1 0 0,1 1 0,-1-1 0,8 3 0,-3 0-114,0 0 1,-1 1-1,0 0 0,1 0 0,-1 1 1,-1 0-1,1 1 0,-1 0 0,0 0 1,0 1-1,13 14 0,-5-2-6712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0:54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0 425 24575,'1'-4'0,"0"0"0,-1 0 0,2 1 0,-1-1 0,0 1 0,1-1 0,-1 1 0,1 0 0,0 0 0,0-1 0,1 1 0,-1 0 0,1 1 0,-1-1 0,1 0 0,5-3 0,57-40 0,-49 36 0,34-23 0,-19 10 0,2 2 0,0 1 0,70-29 0,32 4 0,2 5 0,151-23 0,-195 53 0,0 4 0,125 8 0,-72 1 0,753-3 0,-696 13 0,-27-1 0,1065-9 0,-639-6 0,-554 3 0,137 5 0,-159-2 0,1 1 0,-1 1 0,0 1 0,47 19 0,-30-7 0,-1 2 0,-2 2 0,76 53 0,-93-57 0,-1 1 0,-1 1 0,0 1 0,-1 1 0,-2 1 0,0 0 0,20 36 0,-31-47 0,0 0 0,0 0 0,-1 0 0,0 1 0,5 16 0,-10-28 0,-1 1 0,0-1 0,1 1 0,-1 0 0,0-1 0,0 1 0,0-1 0,0 1 0,0-1 0,0 1 0,0-1 0,-1 1 0,1 0 0,-1-1 0,1 1 0,-1-1 0,1 0 0,-2 3 0,0-3 0,1 0 0,-1 0 0,1 0 0,-1 0 0,1 0 0,-1 0 0,0 0 0,1-1 0,-1 1 0,0-1 0,1 0 0,-1 1 0,0-1 0,0 0 0,1 0 0,-1 0 0,0 0 0,0 0 0,0 0 0,-2-1 0,-23-6 0,0-1 0,1-1 0,0-1 0,1-1 0,-31-19 0,55 30 0,1 0 0,-1 0 0,1 0 0,-1 0 0,1 0 0,-1 0 0,1 0 0,-1-1 0,1 1 0,-1 0 0,1 0 0,-1-1 0,1 1 0,-1 0 0,1-1 0,-1 1 0,1 0 0,0-1 0,-1 1 0,1-1 0,0 1 0,-1 0 0,1-1 0,0 1 0,-1-1 0,1 1 0,0-1 0,0 1 0,0-1 0,-1 0 0,1 1 0,0-1 0,0 1 0,0-1 0,0 1 0,0-1 0,0 1 0,0-1 0,1 0 0,22-7 0,39 7 0,-52 2 0,-1 0 0,0 1 0,0 0 0,0 0 0,0 1 0,0 1 0,0-1 0,-1 1 0,1 1 0,-1 0 0,-1 0 0,1 0 0,-1 1 0,10 9 0,-16-14 0,0 0 0,0 0 0,0 0 0,0 0 0,0-1 0,0 1 0,0 0 0,1-1 0,-1 1 0,0-1 0,0 1 0,1-1 0,-1 0 0,0 1 0,0-1 0,1 0 0,-1 0 0,0 0 0,1 0 0,-1 0 0,1 0 0,-1 0 0,0-1 0,2 0 0,1 0 0,-1-1 0,1 1 0,-1-1 0,0 0 0,0-1 0,0 1 0,0 0 0,5-6 0,5-7 0,0-1 0,16-29 0,-23 36 0,38-66-1365,-25 40-5461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0:59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24575,'11'1'0,"0"0"0,-1 0 0,1 1 0,-1 0 0,1 1 0,-1 0 0,0 1 0,0 0 0,13 7 0,6 7 0,45 34 0,-51-34 0,1-1 0,45 24 0,-38-25 0,1-1 0,0-2 0,1-1 0,0-2 0,1-1 0,0-2 0,0-1 0,57 2 0,292 3 0,26 0 0,789-11 0,-1172-2 0,1 0 0,26-7 0,45-3 0,46 13 0,52-2 0,-154-8 0,-42 9 0,0 0 0,0 0 0,1 0 0,-1 0 0,0 0 0,0 0 0,0 0 0,1 0 0,-1 0 0,0 0 0,0-1 0,0 1 0,1 0 0,-1 0 0,0 0 0,0 0 0,0 0 0,1 0 0,-1-1 0,0 1 0,0 0 0,0 0 0,0 0 0,1 0 0,-1-1 0,0 1 0,0 0 0,0 0 0,0 0 0,0-1 0,0 1 0,0 0 0,0 0 0,0-1 0,0 1 0,0 0 0,0 0 0,0 0 0,0-1 0,0 1 0,0 0 0,0-1 0,-22-4 0,-14 2 0,24 2 0,0 1 0,0-2 0,0 0 0,0 0 0,0-1 0,1 0 0,-1-1 0,1 0 0,0-1 0,-13-8 0,-36-13 0,36 18 0,20 7 0,9 3 0,183 71 0,-185-72 0,-1-1 0,0 1 0,0 0 0,0-1 0,0 1 0,-1 0 0,1 0 0,0 1 0,0-1 0,0 0 0,-1 0 0,1 1 0,-1-1 0,1 1 0,-1 0 0,0-1 0,1 1 0,-1 0 0,1 3 0,-2-3 0,-1 0 0,1 0 0,-1 0 0,0 0 0,0 0 0,0-1 0,0 1 0,0 0 0,0 0 0,0-1 0,-1 1 0,1 0 0,-1-1 0,1 1 0,-1-1 0,0 0 0,1 0 0,-1 1 0,-3 0 0,-95 86-93,68-58-1179,13-13-5554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1:16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191 477 24575,'1'-6'0,"0"1"0,0-1 0,1 1 0,0-1 0,0 1 0,0 0 0,1 0 0,4-7 0,9-23 0,-10 7 0,-1-1 0,-1 1 0,-1-1 0,-2 1 0,-1-1 0,-1 0 0,-2 1 0,-10-48 0,12 72 0,1 0 0,-2 0 0,1 0 0,0 1 0,-1-1 0,1 0 0,-1 1 0,0-1 0,0 1 0,-1 0 0,1 0 0,-1 0 0,1 0 0,-1 0 0,0 1 0,0-1 0,0 1 0,-1-1 0,-4-2 0,5 5 0,0-1 0,0 0 0,-1 0 0,1 1 0,0 0 0,0 0 0,-1 0 0,1 0 0,0 0 0,0 0 0,0 1 0,-1 0 0,1 0 0,0 0 0,0 0 0,0 0 0,0 0 0,0 1 0,0-1 0,1 1 0,-1 0 0,0 0 0,1 0 0,-3 3 0,-20 17 0,1 1 0,-28 35 0,49-50 0,18-16 0,18-19 0,-29 23 0,18-17 0,0 1 0,1 1 0,34-21 0,-53 39 0,0-1 0,0 1 0,0 0 0,0 0 0,0 0 0,0 1 0,0 0 0,0-1 0,0 1 0,0 1 0,0-1 0,0 1 0,1-1 0,-1 1 0,-1 0 0,1 1 0,0-1 0,0 1 0,0-1 0,-1 1 0,5 3 0,11 6 0,0 2 0,28 24 0,-24-19 0,31 24-1365,-39-32-5461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1:19.9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261 523 24575,'-1'-13'0,"0"-1"0,-2 1 0,-4-18 0,-4-28 0,6-21 0,-7-66 0,9 129 0,2 5 0,0 1 0,-1 0 0,0 0 0,-1 0 0,0 0 0,-1 1 0,0-1 0,-1 1 0,0 0 0,-12-18 0,16 27 0,-1-1 0,1 1 0,0 0 0,-1 0 0,0 0 0,1 0 0,-1 0 0,0 0 0,1 0 0,-1 1 0,0-1 0,0 1 0,0-1 0,1 1 0,-1 0 0,0 0 0,0-1 0,0 1 0,0 0 0,0 1 0,0-1 0,1 0 0,-1 1 0,0-1 0,0 1 0,0-1 0,1 1 0,-1 0 0,0-1 0,0 1 0,1 0 0,-1 0 0,1 1 0,-3 0 0,-7 8 0,0-1 0,0 1 0,-15 18 0,8-9 0,-11 13 0,27-27 0,20-20 0,0 0 0,2 0 0,0 1 0,0 1 0,1 1 0,35-14 0,-50 24 8,0 0-1,0 1 1,0 0-1,1 0 1,-1 0-1,0 1 1,0 0-1,1 0 1,-1 1-1,0-1 1,0 2-1,1-1 1,-1 0-1,0 1 1,8 4-1,1 1-304,0 1 0,0 0 0,-1 1 0,20 17 0,-18-14-6529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2:21.6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133 720 24575,'19'-466'0,"2"258"0,-21 206 0,0 0 0,1 0 0,-1 1 0,0-1 0,0 0 0,0 0 0,0 0 0,0 1 0,0-1 0,-1 0 0,1 0 0,0 0 0,-1 1 0,0-1 0,1 0 0,-1 1 0,0-1 0,0 0 0,0 1 0,-1-3 0,1 4 0,0 0 0,-1-1 0,1 1 0,0 0 0,0-1 0,0 1 0,0 0 0,0 0 0,-1 0 0,1 0 0,0 0 0,0 0 0,0 1 0,0-1 0,-1 0 0,1 1 0,0-1 0,0 0 0,0 1 0,0-1 0,0 1 0,-2 1 0,-9 6 0,0 1 0,0 1 0,-16 17 0,23-23 0,-19 17 0,19-18 0,0 1 0,0 0 0,1 0 0,-1 0 0,1 1 0,0 0 0,-4 6 0,8-11 0,-1 0 0,1 0 0,0 1 0,0-1 0,-1 0 0,1 0 0,0 1 0,0-1 0,0 0 0,-1 0 0,1 1 0,0-1 0,0 0 0,0 1 0,0-1 0,0 0 0,0 0 0,-1 1 0,1-1 0,0 0 0,0 1 0,0-1 0,0 0 0,0 1 0,0-1 0,0 0 0,0 1 0,0-1 0,1 0 0,-1 1 0,0-1 0,0 0 0,0 1 0,0-1 0,0 0 0,0 0 0,1 1 0,-1-1 0,0 0 0,0 1 0,1-1 0,-1 0 0,0 0 0,1 1 0,17-6 0,20-16 0,12-22 0,-40 32 0,1 1 0,1 0 0,0 1 0,14-8 0,-22 14 0,1 1 0,0 0 0,0 0 0,1 0 0,-1 1 0,0-1 0,0 2 0,1-1 0,-1 0 0,0 1 0,1 0 0,-1 0 0,1 1 0,-1-1 0,8 3 0,-3 0-114,0 0 1,-1 1-1,0 0 0,1 0 0,-1 1 1,-1 0-1,1 1 0,-1 0 0,0 0 1,0 1-1,13 14 0,-5-2-6712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46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2321 24575,'2'-17'0,"0"1"0,1 0 0,1 0 0,0 0 0,12-27 0,2-7 0,13-56 0,67-198 0,-78 254 0,1 1 0,3 1 0,55-85 0,-17 64 0,-10 14 0,-30 30 0,1 1 0,2 1 0,0 1 0,1 1 0,1 2 0,1 1 0,57-28 0,227-78 0,-295 118 0,150-47 0,209-38 0,183 3 0,-434 78 0,194 10 0,-142 3 0,-43-1 0,186-3 0,-303-2 0,-1 0 0,1 0 0,-1-2 0,1 0 0,-2-1 0,1-1 0,0 0 0,-1-1 0,14-10 0,28-12 0,23-9 0,203-104 0,-275 138 0,-1 1 0,1-1 0,-1-1 0,1 1 0,-2-1 0,1 0 0,-1-1 0,0 0 0,0 0 0,-1 0 0,1-1 0,-2 1 0,6-11 0,-6 7 0,-1-1 0,0 1 0,0-1 0,-1 0 0,-1 0 0,0 0 0,0 0 0,-1 0 0,-2-17 0,-1-2 0,2 8 0,-1 1 0,-5-24 0,5 40 0,1 0 0,-1 0 0,0 1 0,-1-1 0,1 1 0,-1-1 0,0 1 0,0 0 0,-1 0 0,0 0 0,0 0 0,-6-5 0,8 9 0,0-1 0,0 1 0,-1-1 0,1 1 0,-1 0 0,0 0 0,1 0 0,-1 0 0,0 0 0,1 1 0,-1-1 0,0 1 0,0 0 0,0 0 0,1 0 0,-1 0 0,0 0 0,0 1 0,1-1 0,-1 1 0,0 0 0,1 0 0,-1 0 0,0 0 0,1 0 0,-1 0 0,-2 3 0,-9 5 0,1 0 0,0 0 0,-18 19 0,18-17 0,-7 8 0,-7 4 0,26-22 0,16-16 0,-13 13 0,22-22 0,1 1 0,0 2 0,36-24 0,-52 40 0,0 0 0,0 0 0,1 1 0,0 0 0,-1 1 0,1 0 0,1 0 0,-1 1 0,0 1 0,1 0 0,-1 0 0,0 1 0,1 0 0,18 3 0,-13 1-195,0 0 0,0 1 0,0 1 0,-1 1 0,0 0 0,22 15 0,-7-4-6631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53.0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2505 24575,'0'-2'0,"1"1"0,-1-1 0,1 0 0,-1 1 0,1-1 0,0 1 0,0-1 0,0 0 0,0 1 0,0 0 0,0-1 0,2-1 0,9-15 0,38-139 0,-36 104 0,27-68 0,0 13 0,-33 80 0,2 0 0,1 1 0,1 0 0,1 1 0,1 0 0,1 1 0,22-26 0,-16 27 0,1 0 0,1 2 0,1 1 0,0 0 0,2 2 0,0 1 0,1 1 0,1 1 0,1 2 0,0 0 0,60-17 0,222-41 0,-236 59 0,1 3 0,91 0 0,34-1 0,12-1 0,-163 9 0,1-2 0,-1-3 0,0-1 0,-1-3 0,61-23 0,-33 11 0,174-34 0,-161 38 0,2 4 0,132-7 0,-38 5 0,397-98 0,-557 110 0,-2 0 0,6 0 0,-1-2 0,1-1 0,34-16 0,-54 20 0,0 0 0,-1-1 0,0-1 0,0 1 0,-1-1 0,1-1 0,-2 1 0,1-2 0,-1 1 0,0-1 0,-1 0 0,9-16 0,-3 1 0,-1-1 0,-2 0 0,-1 0 0,0-1 0,-2 1 0,-1-2 0,2-33 0,-6-191 0,-4 118 0,6 78 0,10-61 0,-7 70 0,-6 46 0,0-1 0,0 1 0,1 0 0,-1 0 0,0-1 0,0 1 0,0 0 0,0-1 0,0 1 0,0 0 0,0 0 0,0-1 0,0 1 0,0 0 0,0-1 0,0 1 0,0 0 0,0 0 0,0-1 0,0 1 0,0 0 0,0-1 0,0 1 0,-1 0 0,1 0 0,0-1 0,0 1 0,0 0 0,0 0 0,-1 0 0,1-1 0,0 1 0,0 0 0,0 0 0,-1 0 0,1-1 0,0 1 0,0 0 0,-1 0 0,1 0 0,0 0 0,-1 0 0,1 0 0,0 0 0,0-1 0,-1 1 0,1 0 0,-17 10 0,-23 29 0,34-33 0,-9 11 0,11-11 0,0-1 0,0 0 0,0 0 0,-1-1 0,0 1 0,0-1 0,0 0 0,0 0 0,-1-1 0,1 0 0,-1 0 0,-7 3 0,12-6 0,1 0 0,-1 0 0,0 0 0,1 0 0,-1 0 0,1 0 0,-1 0 0,1 0 0,-1-1 0,1 1 0,-1 0 0,1 0 0,-1-1 0,1 1 0,-1 0 0,1-1 0,-1 1 0,1 0 0,-1-1 0,1 1 0,0-1 0,-1 1 0,1 0 0,0-1 0,-1 1 0,1-1 0,0 1 0,0-1 0,-1 1 0,1-1 0,0 0 0,0 1 0,0-1 0,0 1 0,0-1 0,0 1 0,0-1 0,0 1 0,0-1 0,0 0 0,0 1 0,0-1 0,0 1 0,0-1 0,1 1 0,-1-1 0,0 1 0,0-1 0,1 0 0,10-29 0,-7 21 0,3-7 0,1 0 0,1 0 0,14-19 0,-21 32 0,0 0 0,1 0 0,-1 0 0,1 1 0,-1-1 0,1 1 0,0-1 0,0 1 0,0 0 0,0 0 0,0 0 0,1 1 0,-1-1 0,0 1 0,1 0 0,-1 0 0,1 0 0,0 0 0,-1 1 0,1-1 0,0 1 0,5 0 0,7 3 1,0 1-1,0 0 1,-1 1-1,0 0 1,0 1-1,0 1 0,18 12 1,9 8 10,39 35 0,24 17-1402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1:16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191 477 24575,'1'-6'0,"0"1"0,0-1 0,1 1 0,0-1 0,0 1 0,0 0 0,1 0 0,4-7 0,9-23 0,-10 7 0,-1-1 0,-1 1 0,-1-1 0,-2 1 0,-1-1 0,-1 0 0,-2 1 0,-10-48 0,12 72 0,1 0 0,-2 0 0,1 0 0,0 1 0,-1-1 0,1 0 0,-1 1 0,0-1 0,0 1 0,-1 0 0,1 0 0,-1 0 0,1 0 0,-1 0 0,0 1 0,0-1 0,0 1 0,-1-1 0,-4-2 0,5 5 0,0-1 0,0 0 0,-1 0 0,1 1 0,0 0 0,0 0 0,-1 0 0,1 0 0,0 0 0,0 0 0,0 1 0,-1 0 0,1 0 0,0 0 0,0 0 0,0 0 0,0 0 0,0 1 0,0-1 0,1 1 0,-1 0 0,0 0 0,1 0 0,-3 3 0,-20 17 0,1 1 0,-28 35 0,49-50 0,18-16 0,18-19 0,-29 23 0,18-17 0,0 1 0,1 1 0,34-21 0,-53 39 0,0-1 0,0 1 0,0 0 0,0 0 0,0 0 0,0 1 0,0 0 0,0-1 0,0 1 0,0 1 0,0-1 0,0 1 0,1-1 0,-1 1 0,-1 0 0,1 1 0,0-1 0,0 1 0,0-1 0,-1 1 0,5 3 0,11 6 0,0 2 0,28 24 0,-24-19 0,31 24-1365,-39-32-5461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1:19.9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261 523 24575,'-1'-13'0,"0"-1"0,-2 1 0,-4-18 0,-4-28 0,6-21 0,-7-66 0,9 129 0,2 5 0,0 1 0,-1 0 0,0 0 0,-1 0 0,0 0 0,-1 1 0,0-1 0,-1 1 0,0 0 0,-12-18 0,16 27 0,-1-1 0,1 1 0,0 0 0,-1 0 0,0 0 0,1 0 0,-1 0 0,0 0 0,1 0 0,-1 1 0,0-1 0,0 1 0,0-1 0,1 1 0,-1 0 0,0 0 0,0-1 0,0 1 0,0 0 0,0 1 0,0-1 0,1 0 0,-1 1 0,0-1 0,0 1 0,0-1 0,1 1 0,-1 0 0,0-1 0,0 1 0,1 0 0,-1 0 0,1 1 0,-3 0 0,-7 8 0,0-1 0,0 1 0,-15 18 0,8-9 0,-11 13 0,27-27 0,20-20 0,0 0 0,2 0 0,0 1 0,0 1 0,1 1 0,35-14 0,-50 24 8,0 0-1,0 1 1,0 0-1,1 0 1,-1 0-1,0 1 1,0 0-1,1 0 1,-1 1-1,0-1 1,0 2-1,1-1 1,-1 0-1,0 1 1,8 4-1,1 1-304,0 1 0,0 0 0,-1 1 0,20 17 0,-18-14-6529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32:21.6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133 720 24575,'19'-466'0,"2"258"0,-21 206 0,0 0 0,1 0 0,-1 1 0,0-1 0,0 0 0,0 0 0,0 0 0,0 1 0,0-1 0,-1 0 0,1 0 0,0 0 0,-1 1 0,0-1 0,1 0 0,-1 1 0,0-1 0,0 0 0,0 1 0,-1-3 0,1 4 0,0 0 0,-1-1 0,1 1 0,0 0 0,0-1 0,0 1 0,0 0 0,0 0 0,-1 0 0,1 0 0,0 0 0,0 0 0,0 1 0,0-1 0,-1 0 0,1 1 0,0-1 0,0 0 0,0 1 0,0-1 0,0 1 0,-2 1 0,-9 6 0,0 1 0,0 1 0,-16 17 0,23-23 0,-19 17 0,19-18 0,0 1 0,0 0 0,1 0 0,-1 0 0,1 1 0,0 0 0,-4 6 0,8-11 0,-1 0 0,1 0 0,0 1 0,0-1 0,-1 0 0,1 0 0,0 1 0,0-1 0,0 0 0,-1 0 0,1 1 0,0-1 0,0 0 0,0 1 0,0-1 0,0 0 0,0 0 0,-1 1 0,1-1 0,0 0 0,0 1 0,0-1 0,0 0 0,0 1 0,0-1 0,0 0 0,0 1 0,0-1 0,1 0 0,-1 1 0,0-1 0,0 0 0,0 1 0,0-1 0,0 0 0,0 0 0,1 1 0,-1-1 0,0 0 0,0 1 0,1-1 0,-1 0 0,0 0 0,1 1 0,17-6 0,20-16 0,12-22 0,-40 32 0,1 1 0,1 0 0,0 1 0,14-8 0,-22 14 0,1 1 0,0 0 0,0 0 0,1 0 0,-1 1 0,0-1 0,0 2 0,1-1 0,-1 0 0,0 1 0,1 0 0,-1 0 0,1 1 0,-1-1 0,8 3 0,-3 0-114,0 0 1,-1 1-1,0 0 0,1 0 0,-1 1 1,-1 0-1,1 1 0,-1 0 0,0 0 1,0 1-1,13 14 0,-5-2-6712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35.0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133 720 24575,'19'-466'0,"2"258"0,-21 206 0,0 0 0,1 0 0,-1 1 0,0-1 0,0 0 0,0 0 0,0 0 0,0 1 0,0-1 0,-1 0 0,1 0 0,0 0 0,-1 1 0,0-1 0,1 0 0,-1 1 0,0-1 0,0 0 0,0 1 0,-1-3 0,1 4 0,0 0 0,-1-1 0,1 1 0,0 0 0,0-1 0,0 1 0,0 0 0,0 0 0,-1 0 0,1 0 0,0 0 0,0 0 0,0 1 0,0-1 0,-1 0 0,1 1 0,0-1 0,0 0 0,0 1 0,0-1 0,0 1 0,-2 1 0,-9 6 0,0 1 0,0 1 0,-16 17 0,23-23 0,-19 17 0,19-18 0,0 1 0,0 0 0,1 0 0,-1 0 0,1 1 0,0 0 0,-4 6 0,8-11 0,-1 0 0,1 0 0,0 1 0,0-1 0,-1 0 0,1 0 0,0 1 0,0-1 0,0 0 0,-1 0 0,1 1 0,0-1 0,0 0 0,0 1 0,0-1 0,0 0 0,0 0 0,-1 1 0,1-1 0,0 0 0,0 1 0,0-1 0,0 0 0,0 1 0,0-1 0,0 0 0,0 1 0,0-1 0,1 0 0,-1 1 0,0-1 0,0 0 0,0 1 0,0-1 0,0 0 0,0 0 0,1 1 0,-1-1 0,0 0 0,0 1 0,1-1 0,-1 0 0,0 0 0,1 1 0,17-6 0,20-16 0,12-22 0,-40 32 0,1 1 0,1 0 0,0 1 0,14-8 0,-22 14 0,1 1 0,0 0 0,0 0 0,1 0 0,-1 1 0,0-1 0,0 2 0,1-1 0,-1 0 0,0 1 0,1 0 0,-1 0 0,1 1 0,-1-1 0,8 3 0,-3 0-114,0 0 1,-1 1-1,0 0 0,1 0 0,-1 1 1,-1 0-1,1 1 0,-1 0 0,0 0 1,0 1-1,13 14 0,-5-2-6712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46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2321 24575,'2'-17'0,"0"1"0,1 0 0,1 0 0,0 0 0,12-27 0,2-7 0,13-56 0,67-198 0,-78 254 0,1 1 0,3 1 0,55-85 0,-17 64 0,-10 14 0,-30 30 0,1 1 0,2 1 0,0 1 0,1 1 0,1 2 0,1 1 0,57-28 0,227-78 0,-295 118 0,150-47 0,209-38 0,183 3 0,-434 78 0,194 10 0,-142 3 0,-43-1 0,186-3 0,-303-2 0,-1 0 0,1 0 0,-1-2 0,1 0 0,-2-1 0,1-1 0,0 0 0,-1-1 0,14-10 0,28-12 0,23-9 0,203-104 0,-275 138 0,-1 1 0,1-1 0,-1-1 0,1 1 0,-2-1 0,1 0 0,-1-1 0,0 0 0,0 0 0,-1 0 0,1-1 0,-2 1 0,6-11 0,-6 7 0,-1-1 0,0 1 0,0-1 0,-1 0 0,-1 0 0,0 0 0,0 0 0,-1 0 0,-2-17 0,-1-2 0,2 8 0,-1 1 0,-5-24 0,5 40 0,1 0 0,-1 0 0,0 1 0,-1-1 0,1 1 0,-1-1 0,0 1 0,0 0 0,-1 0 0,0 0 0,0 0 0,-6-5 0,8 9 0,0-1 0,0 1 0,-1-1 0,1 1 0,-1 0 0,0 0 0,1 0 0,-1 0 0,0 0 0,1 1 0,-1-1 0,0 1 0,0 0 0,0 0 0,1 0 0,-1 0 0,0 0 0,0 1 0,1-1 0,-1 1 0,0 0 0,1 0 0,-1 0 0,0 0 0,1 0 0,-1 0 0,-2 3 0,-9 5 0,1 0 0,0 0 0,-18 19 0,18-17 0,-7 8 0,-7 4 0,26-22 0,16-16 0,-13 13 0,22-22 0,1 1 0,0 2 0,36-24 0,-52 40 0,0 0 0,0 0 0,1 1 0,0 0 0,-1 1 0,1 0 0,1 0 0,-1 1 0,0 1 0,1 0 0,-1 0 0,0 1 0,1 0 0,18 3 0,-13 1-195,0 0 0,0 1 0,0 1 0,-1 1 0,0 0 0,22 15 0,-7-4-6631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3T08:29:53.0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2505 24575,'0'-2'0,"1"1"0,-1-1 0,1 0 0,-1 1 0,1-1 0,0 1 0,0-1 0,0 0 0,0 1 0,0 0 0,0-1 0,2-1 0,9-15 0,38-139 0,-36 104 0,27-68 0,0 13 0,-33 80 0,2 0 0,1 1 0,1 0 0,1 1 0,1 0 0,1 1 0,22-26 0,-16 27 0,1 0 0,1 2 0,1 1 0,0 0 0,2 2 0,0 1 0,1 1 0,1 1 0,1 2 0,0 0 0,60-17 0,222-41 0,-236 59 0,1 3 0,91 0 0,34-1 0,12-1 0,-163 9 0,1-2 0,-1-3 0,0-1 0,-1-3 0,61-23 0,-33 11 0,174-34 0,-161 38 0,2 4 0,132-7 0,-38 5 0,397-98 0,-557 110 0,-2 0 0,6 0 0,-1-2 0,1-1 0,34-16 0,-54 20 0,0 0 0,-1-1 0,0-1 0,0 1 0,-1-1 0,1-1 0,-2 1 0,1-2 0,-1 1 0,0-1 0,-1 0 0,9-16 0,-3 1 0,-1-1 0,-2 0 0,-1 0 0,0-1 0,-2 1 0,-1-2 0,2-33 0,-6-191 0,-4 118 0,6 78 0,10-61 0,-7 70 0,-6 46 0,0-1 0,0 1 0,1 0 0,-1 0 0,0-1 0,0 1 0,0 0 0,0-1 0,0 1 0,0 0 0,0 0 0,0-1 0,0 1 0,0 0 0,0-1 0,0 1 0,0 0 0,0 0 0,0-1 0,0 1 0,0 0 0,0-1 0,0 1 0,-1 0 0,1 0 0,0-1 0,0 1 0,0 0 0,0 0 0,-1 0 0,1-1 0,0 1 0,0 0 0,0 0 0,-1 0 0,1-1 0,0 1 0,0 0 0,-1 0 0,1 0 0,0 0 0,-1 0 0,1 0 0,0 0 0,0-1 0,-1 1 0,1 0 0,-17 10 0,-23 29 0,34-33 0,-9 11 0,11-11 0,0-1 0,0 0 0,0 0 0,-1-1 0,0 1 0,0-1 0,0 0 0,0 0 0,-1-1 0,1 0 0,-1 0 0,-7 3 0,12-6 0,1 0 0,-1 0 0,0 0 0,1 0 0,-1 0 0,1 0 0,-1 0 0,1 0 0,-1-1 0,1 1 0,-1 0 0,1 0 0,-1-1 0,1 1 0,-1 0 0,1-1 0,-1 1 0,1 0 0,-1-1 0,1 1 0,0-1 0,-1 1 0,1 0 0,0-1 0,-1 1 0,1-1 0,0 1 0,0-1 0,-1 1 0,1-1 0,0 0 0,0 1 0,0-1 0,0 1 0,0-1 0,0 1 0,0-1 0,0 1 0,0-1 0,0 0 0,0 1 0,0-1 0,0 1 0,0-1 0,1 1 0,-1-1 0,0 1 0,0-1 0,1 0 0,10-29 0,-7 21 0,3-7 0,1 0 0,1 0 0,14-19 0,-21 32 0,0 0 0,1 0 0,-1 0 0,1 1 0,-1-1 0,1 1 0,0-1 0,0 1 0,0 0 0,0 0 0,0 0 0,1 1 0,-1-1 0,0 1 0,1 0 0,-1 0 0,1 0 0,0 0 0,-1 1 0,1-1 0,0 1 0,5 0 0,7 3 1,0 1-1,0 0 1,-1 1-1,0 0 1,0 1-1,0 1 0,18 12 1,9 8 10,39 35 0,24 17-1402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39E2D-3CEE-45C5-B17B-E9874FCE99F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DC127-B5C8-4F47-BA65-30F2AA7C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61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2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0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1AE2F-AF5F-48D6-9249-09AAFED375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8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1AE2F-AF5F-48D6-9249-09AAFED375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0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04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1AE2F-AF5F-48D6-9249-09AAFED3754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59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DC127-B5C8-4F47-BA65-30F2AA7CE0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5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5272-342D-421B-961D-5613C09E2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31353-CCF1-47B6-8EBE-BA232C5D9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569E-D852-4884-BFF7-C41F6311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41DA1-B6B8-4477-BD46-62F0DC05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6C150-378B-46FA-9B21-2FD8AE92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9AF6-BF2A-487F-8903-35FE5506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19EF5-831F-4BE5-A492-760A9BF58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17CDD-6620-45CD-A5E7-66A81D46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AD13C-850E-46D3-B984-29857EE3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EEF83-D842-42EB-9508-2CCBE7DC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6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AA4D40-2AAE-4056-B664-657A13612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76F80-7D07-45F3-B80E-E01B6B730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0E9E9-01DF-4492-BE14-7773BBDF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3EBEE-FBE0-4945-AD57-75C61A0A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1F1D5-43ED-4F93-828E-6259A10A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49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1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311862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9"/>
          </a:p>
        </p:txBody>
      </p:sp>
      <p:sp>
        <p:nvSpPr>
          <p:cNvPr id="80" name="Square"/>
          <p:cNvSpPr/>
          <p:nvPr/>
        </p:nvSpPr>
        <p:spPr>
          <a:xfrm>
            <a:off x="861108" y="5390897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311862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9"/>
          </a:p>
        </p:txBody>
      </p:sp>
      <p:sp>
        <p:nvSpPr>
          <p:cNvPr id="81" name="Rectangle"/>
          <p:cNvSpPr/>
          <p:nvPr/>
        </p:nvSpPr>
        <p:spPr>
          <a:xfrm>
            <a:off x="576068" y="5108798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311862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9"/>
          </a:p>
        </p:txBody>
      </p:sp>
      <p:sp>
        <p:nvSpPr>
          <p:cNvPr id="82" name="Square"/>
          <p:cNvSpPr/>
          <p:nvPr/>
        </p:nvSpPr>
        <p:spPr>
          <a:xfrm>
            <a:off x="861108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311862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9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80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5667">
                <a:solidFill>
                  <a:schemeClr val="bg1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 Light</a:t>
            </a:r>
            <a:endParaRPr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209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9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36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20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6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6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6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60"/>
            </a:p>
          </p:txBody>
        </p:sp>
      </p:grpSp>
    </p:spTree>
    <p:extLst>
      <p:ext uri="{BB962C8B-B14F-4D97-AF65-F5344CB8AC3E}">
        <p14:creationId xmlns:p14="http://schemas.microsoft.com/office/powerpoint/2010/main" val="419561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327423"/>
            <a:ext cx="207818" cy="3457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191" tIns="19191" rIns="19191" bIns="19191" numCol="1" spcCol="38100" rtlCol="0" anchor="ctr">
            <a:spAutoFit/>
          </a:bodyPr>
          <a:lstStyle/>
          <a:p>
            <a:pPr marL="0" marR="0" indent="0" algn="l" defTabSz="921169" rtl="0" fontAlgn="auto" latinLnBrk="0" hangingPunct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642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921169" rtl="0" fontAlgn="auto" latinLnBrk="0" hangingPunct="0">
                <a:lnSpc>
                  <a:spcPct val="90000"/>
                </a:lnSpc>
                <a:spcBef>
                  <a:spcPts val="17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642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1" y="6407925"/>
            <a:ext cx="11736987" cy="449603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382" tIns="38382" rIns="38382" bIns="38382" numCol="1" spcCol="38100" rtlCol="0" anchor="ctr">
            <a:spAutoFit/>
          </a:bodyPr>
          <a:lstStyle/>
          <a:p>
            <a:pPr marL="0" marR="0" indent="0" algn="ctr" defTabSz="623724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18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8" y="2978926"/>
            <a:ext cx="6407450" cy="449603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382" tIns="38382" rIns="38382" bIns="38382" numCol="1" spcCol="38100" rtlCol="0" anchor="ctr">
            <a:spAutoFit/>
          </a:bodyPr>
          <a:lstStyle/>
          <a:p>
            <a:pPr marL="0" marR="0" indent="0" algn="ctr" defTabSz="623724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18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7538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50EF2-94FC-4784-A08B-581EBE44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ACB25-BEFE-4594-B51C-D8BC2003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C9AB-5FD6-4E61-86A5-D4264D72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E026D-74AF-41B8-8BD6-24BBC936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A5B58-65E6-4507-96AF-05459906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0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46B5-B86C-4CAE-81EA-9A40EEBE9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EC636-0457-4D36-83A6-EAD6663B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7E116-0C9A-415B-B3D5-00E2D858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AE1D6-1BA5-4CE2-A069-54C196F2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E9431-F6CC-4024-A8FB-5D27EF41F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4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74B2-F01B-4093-BC25-3C733C5C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5D32F-E40D-464B-BD87-017774D7B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0FF13-0F89-4212-8C7D-58DC7A39D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C5210-FB60-4B7F-9DD9-5896D39D6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71899-FABE-4CB7-B601-4A9FD9CA7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031F0-B462-4471-AA96-D1F86A3D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759C-7670-4F48-A8EC-80C54EDB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C4973-7C2A-439E-8D4E-08C504A82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41FB8-8E3A-4E5C-8B3E-EB47642BA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25FB3-6D82-4A61-A170-8C97413DF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DAA8D6-6536-4970-9CA1-73DE04D28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4682F5-10E1-490E-BB79-40457613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94FE93-B34D-47C3-BCBC-2520BE2B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3DB4A-2BC1-4084-BF61-A3516E11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0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93465-1016-444A-9FC5-4992BDE9D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AB062-32BC-4244-9C3F-44AB0338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5B244-BFD3-47E5-BBAA-F906CB6C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736F94-3884-4E27-88AF-F6167DAB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F050A2-42F8-4B64-BD56-8EBE224D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99EBA-11F6-41A3-AA46-85151F1E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D4CD1-6116-40DE-A9CF-D377A634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5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698D-B777-4F77-BF60-AEC9EF67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0A78-DA58-4899-B012-C3C9C3FA8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7F7D9-AEBD-4901-A5FF-7F2BC9A84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D4D83-6B1A-4016-B03C-998C76142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BB1D0-2EA3-4252-8925-25FEE3DE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8938F-566E-429F-8785-6E68338D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2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BD20-440E-4686-99CF-F9C0EDF6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074A31-8FC8-49D7-AD36-D5C12B19E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A8C08-F74C-4556-AFAE-59BABDB4A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C70C9-6888-4D9B-8D47-01F510C6E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86C0A-F3F6-48E8-8797-EE1CAA47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829BB-FE06-474B-940E-38F6AB9A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7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755CC6-6F30-41A6-A6A6-C297E17A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169FD-F900-427F-8BAA-310347BBC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F5678-A8B8-47F3-B505-1F335EC3D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4980F-AE1B-4590-B424-1248324BCE6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D5877-7874-4704-B842-5464ED73A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BBDA-FD11-497B-BE03-F74746788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A56EC-C59A-45D6-A508-429870A3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3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customXml" Target="../ink/ink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12.xml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12" Type="http://schemas.openxmlformats.org/officeDocument/2006/relationships/image" Target="../media/image18.png"/><Relationship Id="rId17" Type="http://schemas.openxmlformats.org/officeDocument/2006/relationships/customXml" Target="../ink/ink14.xml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customXml" Target="../ink/ink11.xml"/><Relationship Id="rId5" Type="http://schemas.openxmlformats.org/officeDocument/2006/relationships/customXml" Target="../ink/ink8.xml"/><Relationship Id="rId15" Type="http://schemas.openxmlformats.org/officeDocument/2006/relationships/customXml" Target="../ink/ink13.xml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customXml" Target="../ink/ink10.xml"/><Relationship Id="rId1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ipdk-io/ovs/tree/ovs-with-p4/p4proto/p4src/linux_networking" TargetMode="External"/><Relationship Id="rId3" Type="http://schemas.openxmlformats.org/officeDocument/2006/relationships/hyperlink" Target="https://github.com/ipdk-io/ovs" TargetMode="External"/><Relationship Id="rId7" Type="http://schemas.openxmlformats.org/officeDocument/2006/relationships/hyperlink" Target="https://ipdk.io/" TargetMode="External"/><Relationship Id="rId2" Type="http://schemas.openxmlformats.org/officeDocument/2006/relationships/hyperlink" Target="https://dl.acm.org/doi/10.1145/2656877.26568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4.org/p4-spec/docs/PNA.html" TargetMode="External"/><Relationship Id="rId5" Type="http://schemas.openxmlformats.org/officeDocument/2006/relationships/hyperlink" Target="https://github.com/p4lang/p4-dpdk-target" TargetMode="External"/><Relationship Id="rId4" Type="http://schemas.openxmlformats.org/officeDocument/2006/relationships/hyperlink" Target="https://github.com/DPDK/dpdk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9F4BE2-8E4A-4003-B816-9E34781F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66" y="2041177"/>
            <a:ext cx="10972801" cy="1091827"/>
          </a:xfrm>
        </p:spPr>
        <p:txBody>
          <a:bodyPr/>
          <a:lstStyle/>
          <a:p>
            <a:pPr algn="ctr"/>
            <a:r>
              <a:rPr lang="en-US" sz="3300" b="1" i="0" dirty="0">
                <a:effectLst/>
                <a:latin typeface="Share Tech Mono"/>
              </a:rPr>
              <a:t>Linux kernel networking acceleration </a:t>
            </a:r>
            <a:br>
              <a:rPr lang="en-US" sz="3300" b="1" dirty="0">
                <a:latin typeface="Share Tech Mono"/>
              </a:rPr>
            </a:br>
            <a:r>
              <a:rPr lang="en-US" sz="3300" b="1" i="0" dirty="0">
                <a:effectLst/>
                <a:latin typeface="Share Tech Mono"/>
              </a:rPr>
              <a:t>using </a:t>
            </a:r>
            <a:r>
              <a:rPr lang="en-US" sz="3300" b="1" dirty="0">
                <a:latin typeface="Share Tech Mono"/>
              </a:rPr>
              <a:t>P4</a:t>
            </a:r>
            <a:r>
              <a:rPr lang="en-US" sz="3300" b="1" i="0" dirty="0">
                <a:effectLst/>
                <a:latin typeface="Share Tech Mono"/>
              </a:rPr>
              <a:t> on IPU</a:t>
            </a:r>
            <a:endParaRPr lang="en-US" sz="3300" dirty="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640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C7D3-EAC9-4F4E-BFCF-0DFEDD8F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151"/>
            <a:ext cx="10515600" cy="74458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P4 Program Snippet and Match field usage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056345-1D6F-4DF0-9DD5-EC3D81BA5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297" y="992550"/>
            <a:ext cx="4638092" cy="36732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84620B9-6ECD-48A2-BE0C-8D38413ED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14" y="4892297"/>
            <a:ext cx="2752725" cy="14907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A4C969C-58E6-46BB-9D68-A9BC160599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4861" y="4929329"/>
            <a:ext cx="3095625" cy="12668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19F8E16-D308-4BE6-8005-441FE1365D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5925" y="4986479"/>
            <a:ext cx="2800350" cy="1209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53CF44-FD47-442A-9B40-E97C965DE6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0388" y="1025735"/>
            <a:ext cx="5380098" cy="367329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CC2E5B0-2F44-4AC0-8237-C02F76FFD515}"/>
              </a:ext>
            </a:extLst>
          </p:cNvPr>
          <p:cNvSpPr txBox="1">
            <a:spLocks/>
          </p:cNvSpPr>
          <p:nvPr/>
        </p:nvSpPr>
        <p:spPr>
          <a:xfrm>
            <a:off x="5228948" y="4722373"/>
            <a:ext cx="2790332" cy="471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3097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D011EBD-38AF-46BF-BC0D-FCC15DFE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04432"/>
              </p:ext>
            </p:extLst>
          </p:nvPr>
        </p:nvGraphicFramePr>
        <p:xfrm>
          <a:off x="711693" y="1030384"/>
          <a:ext cx="10918055" cy="536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33">
                  <a:extLst>
                    <a:ext uri="{9D8B030D-6E8A-4147-A177-3AD203B41FA5}">
                      <a16:colId xmlns:a16="http://schemas.microsoft.com/office/drawing/2014/main" val="1015917263"/>
                    </a:ext>
                  </a:extLst>
                </a:gridCol>
                <a:gridCol w="1838957">
                  <a:extLst>
                    <a:ext uri="{9D8B030D-6E8A-4147-A177-3AD203B41FA5}">
                      <a16:colId xmlns:a16="http://schemas.microsoft.com/office/drawing/2014/main" val="2900314554"/>
                    </a:ext>
                  </a:extLst>
                </a:gridCol>
                <a:gridCol w="2441359">
                  <a:extLst>
                    <a:ext uri="{9D8B030D-6E8A-4147-A177-3AD203B41FA5}">
                      <a16:colId xmlns:a16="http://schemas.microsoft.com/office/drawing/2014/main" val="1577373119"/>
                    </a:ext>
                  </a:extLst>
                </a:gridCol>
                <a:gridCol w="2521258">
                  <a:extLst>
                    <a:ext uri="{9D8B030D-6E8A-4147-A177-3AD203B41FA5}">
                      <a16:colId xmlns:a16="http://schemas.microsoft.com/office/drawing/2014/main" val="1897213259"/>
                    </a:ext>
                  </a:extLst>
                </a:gridCol>
                <a:gridCol w="2413248">
                  <a:extLst>
                    <a:ext uri="{9D8B030D-6E8A-4147-A177-3AD203B41FA5}">
                      <a16:colId xmlns:a16="http://schemas.microsoft.com/office/drawing/2014/main" val="2303597571"/>
                    </a:ext>
                  </a:extLst>
                </a:gridCol>
              </a:tblGrid>
              <a:tr h="472552">
                <a:tc>
                  <a:txBody>
                    <a:bodyPr/>
                    <a:lstStyle/>
                    <a:p>
                      <a:r>
                        <a:rPr lang="en-US" dirty="0"/>
                        <a:t>Kernel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SAI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P4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10578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r>
                        <a:rPr lang="en-US" dirty="0"/>
                        <a:t>Underlay RIF/TEP 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RTM_NEWLINK</a:t>
                      </a:r>
                      <a:br>
                        <a:rPr lang="en-US" dirty="0"/>
                      </a:br>
                      <a:r>
                        <a:rPr lang="en-US" dirty="0"/>
                        <a:t>RTM_DELLINK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create_router_interface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l2_fwd_rx_table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l2_fwd(</a:t>
                      </a:r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port_id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022238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r>
                        <a:rPr lang="en-US" dirty="0"/>
                        <a:t>TEP/RIF IP address assign &amp; assign 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RTM_NEWADDR</a:t>
                      </a:r>
                    </a:p>
                    <a:p>
                      <a:r>
                        <a:rPr lang="en-US" dirty="0"/>
                        <a:t>RTM_DELADDR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create_next_hop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30905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RTM_NEWROUTE</a:t>
                      </a:r>
                    </a:p>
                    <a:p>
                      <a:r>
                        <a:rPr lang="en-US" dirty="0"/>
                        <a:t>RTM_DELROUTE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create_route_entry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ipv4_table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ipv4_set_nexthop_id(</a:t>
                      </a:r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nexthop_id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88189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rif_mod_table_start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set_src_mac_start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(mac)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64857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rif_mod_table_mid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set_src_mac_mid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(mac)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86539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rif_mod_table_last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set_src_mac_last(mac)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823693"/>
                  </a:ext>
                </a:extLst>
              </a:tr>
              <a:tr h="472552">
                <a:tc>
                  <a:txBody>
                    <a:bodyPr/>
                    <a:lstStyle/>
                    <a:p>
                      <a:r>
                        <a:rPr lang="en-US" dirty="0"/>
                        <a:t>VxLAN port creation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RTM_NEWLINK</a:t>
                      </a:r>
                      <a:br>
                        <a:rPr lang="en-US" dirty="0"/>
                      </a:br>
                      <a:r>
                        <a:rPr lang="en-US" dirty="0"/>
                        <a:t>RTM_DELLINK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create_tunnel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vxlan_encap_mod_table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vxlan_encap(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src_addr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dst_addr,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dst_port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vni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30005"/>
                  </a:ext>
                </a:extLst>
              </a:tr>
              <a:tr h="5420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create_tunnel_term_table_entry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ipv4_tunnel_term_table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decap_outer_ipv4(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tunnel_id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046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8731B15-729B-4262-82D2-3CF81A80669D}"/>
              </a:ext>
            </a:extLst>
          </p:cNvPr>
          <p:cNvSpPr txBox="1"/>
          <p:nvPr/>
        </p:nvSpPr>
        <p:spPr>
          <a:xfrm>
            <a:off x="1083077" y="322498"/>
            <a:ext cx="105466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ea typeface="+mn-lt"/>
                <a:cs typeface="+mn-lt"/>
              </a:rPr>
              <a:t>Kernel Notifications to SAI and P4 Table mapping.</a:t>
            </a:r>
            <a:endParaRPr lang="en-US" sz="5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906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D011EBD-38AF-46BF-BC0D-FCC15DFE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26905"/>
              </p:ext>
            </p:extLst>
          </p:nvPr>
        </p:nvGraphicFramePr>
        <p:xfrm>
          <a:off x="883578" y="568745"/>
          <a:ext cx="10470961" cy="264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7">
                  <a:extLst>
                    <a:ext uri="{9D8B030D-6E8A-4147-A177-3AD203B41FA5}">
                      <a16:colId xmlns:a16="http://schemas.microsoft.com/office/drawing/2014/main" val="1015917263"/>
                    </a:ext>
                  </a:extLst>
                </a:gridCol>
                <a:gridCol w="1883493">
                  <a:extLst>
                    <a:ext uri="{9D8B030D-6E8A-4147-A177-3AD203B41FA5}">
                      <a16:colId xmlns:a16="http://schemas.microsoft.com/office/drawing/2014/main" val="596484658"/>
                    </a:ext>
                  </a:extLst>
                </a:gridCol>
                <a:gridCol w="2388094">
                  <a:extLst>
                    <a:ext uri="{9D8B030D-6E8A-4147-A177-3AD203B41FA5}">
                      <a16:colId xmlns:a16="http://schemas.microsoft.com/office/drawing/2014/main" val="1577373119"/>
                    </a:ext>
                  </a:extLst>
                </a:gridCol>
                <a:gridCol w="2275031">
                  <a:extLst>
                    <a:ext uri="{9D8B030D-6E8A-4147-A177-3AD203B41FA5}">
                      <a16:colId xmlns:a16="http://schemas.microsoft.com/office/drawing/2014/main" val="1897213259"/>
                    </a:ext>
                  </a:extLst>
                </a:gridCol>
                <a:gridCol w="2075026">
                  <a:extLst>
                    <a:ext uri="{9D8B030D-6E8A-4147-A177-3AD203B41FA5}">
                      <a16:colId xmlns:a16="http://schemas.microsoft.com/office/drawing/2014/main" val="2303597571"/>
                    </a:ext>
                  </a:extLst>
                </a:gridCol>
              </a:tblGrid>
              <a:tr h="447949">
                <a:tc>
                  <a:txBody>
                    <a:bodyPr/>
                    <a:lstStyle/>
                    <a:p>
                      <a:r>
                        <a:rPr lang="en-US" dirty="0"/>
                        <a:t>Kernel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SAI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10578"/>
                  </a:ext>
                </a:extLst>
              </a:tr>
              <a:tr h="606755">
                <a:tc>
                  <a:txBody>
                    <a:bodyPr/>
                    <a:lstStyle/>
                    <a:p>
                      <a:r>
                        <a:rPr lang="en-US"/>
                        <a:t>Underlay ARP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RTM_NEWNEIGH</a:t>
                      </a:r>
                    </a:p>
                    <a:p>
                      <a:r>
                        <a:rPr lang="en-US" dirty="0"/>
                        <a:t>RTM_DELNEIGH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create_neighbor_entry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neighbor_mod_table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set_outer_mac(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dst_mac_addr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271257"/>
                  </a:ext>
                </a:extLst>
              </a:tr>
              <a:tr h="606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nexthop_table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set_nexthop</a:t>
                      </a:r>
                      <a:r>
                        <a:rPr lang="en-US" dirty="0"/>
                        <a:t>(RIF,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phy_port_id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535786"/>
                  </a:ext>
                </a:extLst>
              </a:tr>
              <a:tr h="4479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create_fdb_entry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l2_fwd_tx_table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underlay_port_id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53015"/>
                  </a:ext>
                </a:extLst>
              </a:tr>
            </a:tbl>
          </a:graphicData>
        </a:graphic>
      </p:graphicFrame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A3CE4C24-7792-4E3B-BC59-A7C133146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82761"/>
              </p:ext>
            </p:extLst>
          </p:nvPr>
        </p:nvGraphicFramePr>
        <p:xfrm>
          <a:off x="883578" y="3334161"/>
          <a:ext cx="10470962" cy="3022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69">
                  <a:extLst>
                    <a:ext uri="{9D8B030D-6E8A-4147-A177-3AD203B41FA5}">
                      <a16:colId xmlns:a16="http://schemas.microsoft.com/office/drawing/2014/main" val="1015917263"/>
                    </a:ext>
                  </a:extLst>
                </a:gridCol>
                <a:gridCol w="2895878">
                  <a:extLst>
                    <a:ext uri="{9D8B030D-6E8A-4147-A177-3AD203B41FA5}">
                      <a16:colId xmlns:a16="http://schemas.microsoft.com/office/drawing/2014/main" val="1577373119"/>
                    </a:ext>
                  </a:extLst>
                </a:gridCol>
                <a:gridCol w="2565414">
                  <a:extLst>
                    <a:ext uri="{9D8B030D-6E8A-4147-A177-3AD203B41FA5}">
                      <a16:colId xmlns:a16="http://schemas.microsoft.com/office/drawing/2014/main" val="1897213259"/>
                    </a:ext>
                  </a:extLst>
                </a:gridCol>
                <a:gridCol w="2648901">
                  <a:extLst>
                    <a:ext uri="{9D8B030D-6E8A-4147-A177-3AD203B41FA5}">
                      <a16:colId xmlns:a16="http://schemas.microsoft.com/office/drawing/2014/main" val="23035975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OvS </a:t>
                      </a:r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SAI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10578"/>
                  </a:ext>
                </a:extLst>
              </a:tr>
              <a:tr h="731055">
                <a:tc>
                  <a:txBody>
                    <a:bodyPr/>
                    <a:lstStyle/>
                    <a:p>
                      <a:r>
                        <a:rPr lang="en-US" dirty="0"/>
                        <a:t>Overlay FDB learn (on VLAN netdev)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create_fdb_entry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l2_fwd_tx_table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VF_port_id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108184"/>
                  </a:ext>
                </a:extLst>
              </a:tr>
              <a:tr h="3707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l2_fwd_rx_with_tunnel_table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l2_fwd(</a:t>
                      </a:r>
                      <a:r>
                        <a:rPr lang="en-US" sz="1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VF_port_id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29322"/>
                  </a:ext>
                </a:extLst>
              </a:tr>
              <a:tr h="3707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405260"/>
                  </a:ext>
                </a:extLst>
              </a:tr>
              <a:tr h="776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Overlay FDB learn (on VxLAN </a:t>
                      </a:r>
                      <a:r>
                        <a:rPr lang="en-US" err="1"/>
                        <a:t>netdev</a:t>
                      </a:r>
                      <a:r>
                        <a:rPr lang="en-US"/>
                        <a:t>)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create_fdb_entry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l2_fwd_tx_table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set_tunnel(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tunnel_id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dst_addr)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820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74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2365FC-8BFC-4D99-BBC5-6122F8557346}"/>
              </a:ext>
            </a:extLst>
          </p:cNvPr>
          <p:cNvGrpSpPr/>
          <p:nvPr/>
        </p:nvGrpSpPr>
        <p:grpSpPr>
          <a:xfrm>
            <a:off x="134661" y="1032103"/>
            <a:ext cx="11960857" cy="5501117"/>
            <a:chOff x="179314" y="869856"/>
            <a:chExt cx="11960857" cy="4968021"/>
          </a:xfrm>
        </p:grpSpPr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90086671-5155-4035-9114-91735871A773}"/>
                </a:ext>
              </a:extLst>
            </p:cNvPr>
            <p:cNvSpPr/>
            <p:nvPr/>
          </p:nvSpPr>
          <p:spPr>
            <a:xfrm>
              <a:off x="179314" y="869856"/>
              <a:ext cx="4807819" cy="3626642"/>
            </a:xfrm>
            <a:prstGeom prst="rect">
              <a:avLst/>
            </a:prstGeom>
            <a:solidFill>
              <a:srgbClr val="ABB6B9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00"/>
                  </a:highlight>
                  <a:latin typeface="Consolas" panose="020B0609020204030204" pitchFamily="49" charset="0"/>
                </a:rPr>
                <a:t>HOST SERVER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038A7E2-DEFD-4513-8BCD-573C1413A9B7}"/>
                </a:ext>
              </a:extLst>
            </p:cNvPr>
            <p:cNvSpPr/>
            <p:nvPr/>
          </p:nvSpPr>
          <p:spPr>
            <a:xfrm>
              <a:off x="5015368" y="878034"/>
              <a:ext cx="7124803" cy="358354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FF"/>
                  </a:highlight>
                  <a:latin typeface="Consolas" panose="020B0609020204030204" pitchFamily="49" charset="0"/>
                </a:rPr>
                <a:t>IPU/ACC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A2A23F1-6E62-4F3A-96EF-5360414593A0}"/>
                </a:ext>
              </a:extLst>
            </p:cNvPr>
            <p:cNvSpPr/>
            <p:nvPr/>
          </p:nvSpPr>
          <p:spPr>
            <a:xfrm>
              <a:off x="230437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VM129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2A9E59F-BE3D-464E-BDA2-EE80BF28AB99}"/>
                </a:ext>
              </a:extLst>
            </p:cNvPr>
            <p:cNvSpPr/>
            <p:nvPr/>
          </p:nvSpPr>
          <p:spPr>
            <a:xfrm>
              <a:off x="3156612" y="1689302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VM256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43E38EA-FDF9-4E2E-BB55-907E05ACCCF2}"/>
                </a:ext>
              </a:extLst>
            </p:cNvPr>
            <p:cNvSpPr txBox="1"/>
            <p:nvPr/>
          </p:nvSpPr>
          <p:spPr>
            <a:xfrm>
              <a:off x="2915619" y="1758513"/>
              <a:ext cx="382174" cy="30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ED823BC-0659-4CD0-8A30-C86CE64851AE}"/>
                </a:ext>
              </a:extLst>
            </p:cNvPr>
            <p:cNvSpPr/>
            <p:nvPr/>
          </p:nvSpPr>
          <p:spPr>
            <a:xfrm>
              <a:off x="5199701" y="4009576"/>
              <a:ext cx="329184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F2CE8D6-D64D-4B6B-9AC2-D253DA6456A7}"/>
                </a:ext>
              </a:extLst>
            </p:cNvPr>
            <p:cNvSpPr/>
            <p:nvPr/>
          </p:nvSpPr>
          <p:spPr>
            <a:xfrm>
              <a:off x="6830098" y="2299396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77ABAEE-78CE-4605-918B-8CFD20AC873A}"/>
                </a:ext>
              </a:extLst>
            </p:cNvPr>
            <p:cNvSpPr/>
            <p:nvPr/>
          </p:nvSpPr>
          <p:spPr>
            <a:xfrm>
              <a:off x="6059176" y="2566637"/>
              <a:ext cx="576432" cy="28048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HOST1 NETDEV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7BD2D39-4CCD-4E98-8B67-71E44639BE3D}"/>
                </a:ext>
              </a:extLst>
            </p:cNvPr>
            <p:cNvSpPr/>
            <p:nvPr/>
          </p:nvSpPr>
          <p:spPr>
            <a:xfrm>
              <a:off x="5225144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A5FE417-AFAC-4A5C-8AB6-3C42E2E1F150}"/>
                </a:ext>
              </a:extLst>
            </p:cNvPr>
            <p:cNvSpPr/>
            <p:nvPr/>
          </p:nvSpPr>
          <p:spPr>
            <a:xfrm>
              <a:off x="5780878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FA13545-E7FA-4810-BFAD-185919CA4D4F}"/>
                </a:ext>
              </a:extLst>
            </p:cNvPr>
            <p:cNvSpPr/>
            <p:nvPr/>
          </p:nvSpPr>
          <p:spPr>
            <a:xfrm>
              <a:off x="6435223" y="1902829"/>
              <a:ext cx="601263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VLAN128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81C466A1-0DC1-4CBB-A0D3-FBF74BA1F837}"/>
                </a:ext>
              </a:extLst>
            </p:cNvPr>
            <p:cNvCxnSpPr>
              <a:cxnSpLocks/>
              <a:stCxn id="42" idx="4"/>
              <a:endCxn id="18" idx="1"/>
            </p:cNvCxnSpPr>
            <p:nvPr/>
          </p:nvCxnSpPr>
          <p:spPr>
            <a:xfrm rot="16200000" flipH="1">
              <a:off x="5988291" y="1591967"/>
              <a:ext cx="327741" cy="135586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0B2D5510-0752-4AED-B147-1DCA21F6EEEB}"/>
                </a:ext>
              </a:extLst>
            </p:cNvPr>
            <p:cNvCxnSpPr>
              <a:cxnSpLocks/>
              <a:stCxn id="43" idx="4"/>
              <a:endCxn id="18" idx="1"/>
            </p:cNvCxnSpPr>
            <p:nvPr/>
          </p:nvCxnSpPr>
          <p:spPr>
            <a:xfrm rot="16200000" flipH="1">
              <a:off x="6266158" y="1869834"/>
              <a:ext cx="327741" cy="800135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1DA1ECE-242E-4900-A056-6538E11A9546}"/>
                </a:ext>
              </a:extLst>
            </p:cNvPr>
            <p:cNvSpPr/>
            <p:nvPr/>
          </p:nvSpPr>
          <p:spPr>
            <a:xfrm>
              <a:off x="7241850" y="1902830"/>
              <a:ext cx="600154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VLAN129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5E199F7-ED0E-4066-BD90-8746E8648232}"/>
                </a:ext>
              </a:extLst>
            </p:cNvPr>
            <p:cNvSpPr/>
            <p:nvPr/>
          </p:nvSpPr>
          <p:spPr>
            <a:xfrm>
              <a:off x="7907120" y="1894529"/>
              <a:ext cx="601262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VLAN256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B4680A07-8092-4606-AD10-CD3F2FAE18DC}"/>
                </a:ext>
              </a:extLst>
            </p:cNvPr>
            <p:cNvCxnSpPr>
              <a:cxnSpLocks/>
              <a:stCxn id="59" idx="4"/>
              <a:endCxn id="18" idx="3"/>
            </p:cNvCxnSpPr>
            <p:nvPr/>
          </p:nvCxnSpPr>
          <p:spPr>
            <a:xfrm rot="5400000">
              <a:off x="7333497" y="2225341"/>
              <a:ext cx="327742" cy="8911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or: Elbow 62">
              <a:extLst>
                <a:ext uri="{FF2B5EF4-FFF2-40B4-BE49-F238E27FC236}">
                  <a16:creationId xmlns:a16="http://schemas.microsoft.com/office/drawing/2014/main" id="{9651248E-80B4-4D50-B064-D9D3F89CFE45}"/>
                </a:ext>
              </a:extLst>
            </p:cNvPr>
            <p:cNvCxnSpPr>
              <a:cxnSpLocks/>
              <a:stCxn id="60" idx="4"/>
              <a:endCxn id="18" idx="3"/>
            </p:cNvCxnSpPr>
            <p:nvPr/>
          </p:nvCxnSpPr>
          <p:spPr>
            <a:xfrm rot="5400000">
              <a:off x="7662259" y="1888279"/>
              <a:ext cx="336043" cy="7549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or: Elbow 92">
              <a:extLst>
                <a:ext uri="{FF2B5EF4-FFF2-40B4-BE49-F238E27FC236}">
                  <a16:creationId xmlns:a16="http://schemas.microsoft.com/office/drawing/2014/main" id="{54E417CC-2275-4B74-9EDA-4C61A88DED68}"/>
                </a:ext>
              </a:extLst>
            </p:cNvPr>
            <p:cNvCxnSpPr>
              <a:cxnSpLocks/>
              <a:stCxn id="44" idx="4"/>
              <a:endCxn id="18" idx="1"/>
            </p:cNvCxnSpPr>
            <p:nvPr/>
          </p:nvCxnSpPr>
          <p:spPr>
            <a:xfrm rot="16200000" flipH="1">
              <a:off x="6619105" y="2222778"/>
              <a:ext cx="327742" cy="942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3DC52FBA-DDDC-4E8C-8BFF-88AD5552B35A}"/>
                </a:ext>
              </a:extLst>
            </p:cNvPr>
            <p:cNvSpPr txBox="1"/>
            <p:nvPr/>
          </p:nvSpPr>
          <p:spPr>
            <a:xfrm>
              <a:off x="622571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82422A7-53A3-45A5-8DD8-E98271FDD464}"/>
                </a:ext>
              </a:extLst>
            </p:cNvPr>
            <p:cNvSpPr txBox="1"/>
            <p:nvPr/>
          </p:nvSpPr>
          <p:spPr>
            <a:xfrm>
              <a:off x="835094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D1166C7-6676-4CB0-82A5-D1FB70C6ED77}"/>
                </a:ext>
              </a:extLst>
            </p:cNvPr>
            <p:cNvSpPr/>
            <p:nvPr/>
          </p:nvSpPr>
          <p:spPr>
            <a:xfrm>
              <a:off x="5184378" y="1227508"/>
              <a:ext cx="4095742" cy="3909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BR-INT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5584DFED-6EEC-46DE-99DE-F7D43EDE46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74228" y="163169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2776DDF4-C569-44A4-B368-F44389215E96}"/>
                </a:ext>
              </a:extLst>
            </p:cNvPr>
            <p:cNvCxnSpPr/>
            <p:nvPr/>
          </p:nvCxnSpPr>
          <p:spPr>
            <a:xfrm flipH="1" flipV="1">
              <a:off x="6029962" y="163290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FF61124A-20FC-499F-950A-701D4197E272}"/>
                </a:ext>
              </a:extLst>
            </p:cNvPr>
            <p:cNvCxnSpPr/>
            <p:nvPr/>
          </p:nvCxnSpPr>
          <p:spPr>
            <a:xfrm flipH="1" flipV="1">
              <a:off x="6684306" y="162536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53688307-2CC3-41F1-B670-5DE84AB9ABFC}"/>
                </a:ext>
              </a:extLst>
            </p:cNvPr>
            <p:cNvCxnSpPr/>
            <p:nvPr/>
          </p:nvCxnSpPr>
          <p:spPr>
            <a:xfrm flipH="1" flipV="1">
              <a:off x="7594040" y="1620580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9E7AC518-33CD-45B3-B479-6ABA8C6A44A4}"/>
                </a:ext>
              </a:extLst>
            </p:cNvPr>
            <p:cNvCxnSpPr/>
            <p:nvPr/>
          </p:nvCxnSpPr>
          <p:spPr>
            <a:xfrm flipH="1" flipV="1">
              <a:off x="8148650" y="162003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1C62207-580F-401B-BADF-3B38550F03C4}"/>
                </a:ext>
              </a:extLst>
            </p:cNvPr>
            <p:cNvSpPr/>
            <p:nvPr/>
          </p:nvSpPr>
          <p:spPr>
            <a:xfrm>
              <a:off x="8636691" y="1878691"/>
              <a:ext cx="550923" cy="2032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VXLAN0</a:t>
              </a:r>
            </a:p>
          </p:txBody>
        </p: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75D26EF5-DA80-46BE-953A-6CA491685A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68338" y="1586925"/>
              <a:ext cx="14349" cy="3241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D5117E33-1C26-48C8-975F-1CAEE27723F9}"/>
                </a:ext>
              </a:extLst>
            </p:cNvPr>
            <p:cNvSpPr/>
            <p:nvPr/>
          </p:nvSpPr>
          <p:spPr>
            <a:xfrm>
              <a:off x="8657409" y="2811998"/>
              <a:ext cx="622710" cy="20894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VxLAN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F48763F4-7FB1-4631-87AD-98CE9EDD74D7}"/>
                </a:ext>
              </a:extLst>
            </p:cNvPr>
            <p:cNvSpPr/>
            <p:nvPr/>
          </p:nvSpPr>
          <p:spPr>
            <a:xfrm>
              <a:off x="8657216" y="2465384"/>
              <a:ext cx="622903" cy="2216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VXLAN-SYS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DC8F04E-182F-4928-AF56-B83893EF3472}"/>
                </a:ext>
              </a:extLst>
            </p:cNvPr>
            <p:cNvCxnSpPr>
              <a:cxnSpLocks/>
              <a:stCxn id="124" idx="4"/>
              <a:endCxn id="123" idx="0"/>
            </p:cNvCxnSpPr>
            <p:nvPr/>
          </p:nvCxnSpPr>
          <p:spPr>
            <a:xfrm>
              <a:off x="8968668" y="2687074"/>
              <a:ext cx="96" cy="124924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6BEAF0B7-8081-47FA-99B7-5EBE25C58D02}"/>
                </a:ext>
              </a:extLst>
            </p:cNvPr>
            <p:cNvSpPr/>
            <p:nvPr/>
          </p:nvSpPr>
          <p:spPr>
            <a:xfrm>
              <a:off x="10785222" y="4004244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B9393B10-6C8D-4E28-909B-0569738E4734}"/>
                </a:ext>
              </a:extLst>
            </p:cNvPr>
            <p:cNvSpPr/>
            <p:nvPr/>
          </p:nvSpPr>
          <p:spPr>
            <a:xfrm>
              <a:off x="10785222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latin typeface="Consolas" panose="020B0609020204030204" pitchFamily="49" charset="0"/>
                </a:rPr>
                <a:t>PipeMgr</a:t>
              </a: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6BAC8F18-BD47-4528-945F-BFCAD1F3C516}"/>
                </a:ext>
              </a:extLst>
            </p:cNvPr>
            <p:cNvSpPr/>
            <p:nvPr/>
          </p:nvSpPr>
          <p:spPr>
            <a:xfrm>
              <a:off x="11434421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latin typeface="Consolas" panose="020B0609020204030204" pitchFamily="49" charset="0"/>
                </a:rPr>
                <a:t>PortMgr</a:t>
              </a:r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D2F0F666-BC04-49CF-A306-E6C1FEEF0A17}"/>
                </a:ext>
              </a:extLst>
            </p:cNvPr>
            <p:cNvSpPr/>
            <p:nvPr/>
          </p:nvSpPr>
          <p:spPr>
            <a:xfrm>
              <a:off x="10785222" y="2910671"/>
              <a:ext cx="1159425" cy="182880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TDI</a:t>
              </a:r>
            </a:p>
          </p:txBody>
        </p:sp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319A8FA4-9CF2-491A-8417-3083FEEB5349}"/>
                </a:ext>
              </a:extLst>
            </p:cNvPr>
            <p:cNvSpPr/>
            <p:nvPr/>
          </p:nvSpPr>
          <p:spPr>
            <a:xfrm>
              <a:off x="10788156" y="3294765"/>
              <a:ext cx="1159425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latin typeface="Consolas" panose="020B0609020204030204" pitchFamily="49" charset="0"/>
                </a:rPr>
                <a:t>CPFLib</a:t>
              </a:r>
              <a:endParaRPr lang="en-US" sz="667">
                <a:latin typeface="Consolas" panose="020B0609020204030204" pitchFamily="49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7671197-34BD-47D7-B571-AE22892533A9}"/>
                </a:ext>
              </a:extLst>
            </p:cNvPr>
            <p:cNvSpPr/>
            <p:nvPr/>
          </p:nvSpPr>
          <p:spPr>
            <a:xfrm>
              <a:off x="10637867" y="2699115"/>
              <a:ext cx="1463039" cy="8503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P4SDE</a:t>
              </a:r>
            </a:p>
          </p:txBody>
        </p:sp>
        <p:cxnSp>
          <p:nvCxnSpPr>
            <p:cNvPr id="143" name="Connector: Elbow 142">
              <a:extLst>
                <a:ext uri="{FF2B5EF4-FFF2-40B4-BE49-F238E27FC236}">
                  <a16:creationId xmlns:a16="http://schemas.microsoft.com/office/drawing/2014/main" id="{6528A34C-8E00-438B-AB5A-831CCC98E4EA}"/>
                </a:ext>
              </a:extLst>
            </p:cNvPr>
            <p:cNvCxnSpPr>
              <a:cxnSpLocks/>
              <a:stCxn id="141" idx="2"/>
              <a:endCxn id="135" idx="0"/>
            </p:cNvCxnSpPr>
            <p:nvPr/>
          </p:nvCxnSpPr>
          <p:spPr>
            <a:xfrm rot="5400000">
              <a:off x="11005603" y="3640461"/>
              <a:ext cx="454756" cy="272809"/>
            </a:xfrm>
            <a:prstGeom prst="bentConnector3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F7E8C09D-E9D3-495B-B87B-2C1E58120ECB}"/>
                </a:ext>
              </a:extLst>
            </p:cNvPr>
            <p:cNvSpPr/>
            <p:nvPr/>
          </p:nvSpPr>
          <p:spPr>
            <a:xfrm>
              <a:off x="10696348" y="2280951"/>
              <a:ext cx="1361647" cy="208259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TDI Calls</a:t>
              </a:r>
            </a:p>
          </p:txBody>
        </p: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3E40BA43-E2A5-4E8B-BDBD-172511D6F75A}"/>
                </a:ext>
              </a:extLst>
            </p:cNvPr>
            <p:cNvCxnSpPr>
              <a:cxnSpLocks/>
              <a:stCxn id="147" idx="2"/>
              <a:endCxn id="141" idx="0"/>
            </p:cNvCxnSpPr>
            <p:nvPr/>
          </p:nvCxnSpPr>
          <p:spPr>
            <a:xfrm flipH="1">
              <a:off x="11369387" y="2489210"/>
              <a:ext cx="7785" cy="209907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3938D95C-D68A-4F3C-BD72-1C7921F8C445}"/>
                </a:ext>
              </a:extLst>
            </p:cNvPr>
            <p:cNvSpPr/>
            <p:nvPr/>
          </p:nvSpPr>
          <p:spPr>
            <a:xfrm>
              <a:off x="10696348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E483E10B-E786-47E6-895C-8DDDFE2D3C5B}"/>
                </a:ext>
              </a:extLst>
            </p:cNvPr>
            <p:cNvSpPr/>
            <p:nvPr/>
          </p:nvSpPr>
          <p:spPr>
            <a:xfrm>
              <a:off x="11458894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6AD785C3-18F2-4301-956E-6C0C05CA8EA5}"/>
                </a:ext>
              </a:extLst>
            </p:cNvPr>
            <p:cNvCxnSpPr/>
            <p:nvPr/>
          </p:nvCxnSpPr>
          <p:spPr>
            <a:xfrm>
              <a:off x="10995896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DB7FFEC4-056D-4D8F-8B06-4641482925A3}"/>
                </a:ext>
              </a:extLst>
            </p:cNvPr>
            <p:cNvCxnSpPr/>
            <p:nvPr/>
          </p:nvCxnSpPr>
          <p:spPr>
            <a:xfrm>
              <a:off x="11758443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EE218042-57E3-4297-A1ED-3CEC5B46AA06}"/>
                </a:ext>
              </a:extLst>
            </p:cNvPr>
            <p:cNvSpPr/>
            <p:nvPr/>
          </p:nvSpPr>
          <p:spPr>
            <a:xfrm>
              <a:off x="10637865" y="1773546"/>
              <a:ext cx="1463040" cy="84801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gRPC Server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90421274-5433-4403-B287-9BDE1B5D248C}"/>
                </a:ext>
              </a:extLst>
            </p:cNvPr>
            <p:cNvSpPr/>
            <p:nvPr/>
          </p:nvSpPr>
          <p:spPr>
            <a:xfrm>
              <a:off x="10696347" y="1140507"/>
              <a:ext cx="599101" cy="335216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P4rt-ctl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D8404405-5DF0-4286-B0B8-D3A490A162E2}"/>
                </a:ext>
              </a:extLst>
            </p:cNvPr>
            <p:cNvSpPr/>
            <p:nvPr/>
          </p:nvSpPr>
          <p:spPr>
            <a:xfrm>
              <a:off x="11458894" y="1140507"/>
              <a:ext cx="599101" cy="33646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GNMI-CLI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71D8C151-FE52-43CE-BE2C-597E6442E9A3}"/>
                </a:ext>
              </a:extLst>
            </p:cNvPr>
            <p:cNvCxnSpPr/>
            <p:nvPr/>
          </p:nvCxnSpPr>
          <p:spPr>
            <a:xfrm>
              <a:off x="10995896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FEB82BF7-AB1A-43EA-A8C2-3722A44D164F}"/>
                </a:ext>
              </a:extLst>
            </p:cNvPr>
            <p:cNvCxnSpPr/>
            <p:nvPr/>
          </p:nvCxnSpPr>
          <p:spPr>
            <a:xfrm>
              <a:off x="11758443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25F8D13A-A356-411B-96F3-B2716E9E69A3}"/>
                </a:ext>
              </a:extLst>
            </p:cNvPr>
            <p:cNvSpPr/>
            <p:nvPr/>
          </p:nvSpPr>
          <p:spPr>
            <a:xfrm>
              <a:off x="25819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0A99CC5C-D34B-4B09-BB76-5D4ADCE1CB83}"/>
                </a:ext>
              </a:extLst>
            </p:cNvPr>
            <p:cNvSpPr/>
            <p:nvPr/>
          </p:nvSpPr>
          <p:spPr>
            <a:xfrm>
              <a:off x="380232" y="2835089"/>
              <a:ext cx="293482" cy="124541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err="1">
                  <a:solidFill>
                    <a:schemeClr val="tx1"/>
                  </a:solidFill>
                </a:rPr>
                <a:t>idpf</a:t>
              </a:r>
              <a:endParaRPr lang="en-US" sz="533">
                <a:solidFill>
                  <a:schemeClr val="tx1"/>
                </a:solidFill>
              </a:endParaRPr>
            </a:p>
          </p:txBody>
        </p:sp>
        <p:sp>
          <p:nvSpPr>
            <p:cNvPr id="189" name="Rectangle: Rounded Corners 188">
              <a:extLst>
                <a:ext uri="{FF2B5EF4-FFF2-40B4-BE49-F238E27FC236}">
                  <a16:creationId xmlns:a16="http://schemas.microsoft.com/office/drawing/2014/main" id="{84875803-0C92-4920-8478-9F7C5FF86679}"/>
                </a:ext>
              </a:extLst>
            </p:cNvPr>
            <p:cNvSpPr/>
            <p:nvPr/>
          </p:nvSpPr>
          <p:spPr>
            <a:xfrm>
              <a:off x="853794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</a:t>
              </a:r>
            </a:p>
          </p:txBody>
        </p:sp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DD0668C1-BFDC-4A8B-82F1-E2179FCEC916}"/>
                </a:ext>
              </a:extLst>
            </p:cNvPr>
            <p:cNvSpPr/>
            <p:nvPr/>
          </p:nvSpPr>
          <p:spPr>
            <a:xfrm>
              <a:off x="1550093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VM128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BCCB1CCC-2A46-4004-BA4B-BC86691C0A5E}"/>
                </a:ext>
              </a:extLst>
            </p:cNvPr>
            <p:cNvSpPr txBox="1"/>
            <p:nvPr/>
          </p:nvSpPr>
          <p:spPr>
            <a:xfrm>
              <a:off x="1348683" y="1773281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CF1B9971-2EBB-4E50-BA2F-601A2920B242}"/>
                </a:ext>
              </a:extLst>
            </p:cNvPr>
            <p:cNvSpPr/>
            <p:nvPr/>
          </p:nvSpPr>
          <p:spPr>
            <a:xfrm>
              <a:off x="179314" y="4478251"/>
              <a:ext cx="11958630" cy="113755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1867" dirty="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6FC03DED-D6DF-4AAA-9107-37512DC854C4}"/>
                </a:ext>
              </a:extLst>
            </p:cNvPr>
            <p:cNvSpPr/>
            <p:nvPr/>
          </p:nvSpPr>
          <p:spPr>
            <a:xfrm>
              <a:off x="504304" y="4385446"/>
              <a:ext cx="420247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VF0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2746F187-9D4A-4D55-B60A-840A25DF25CA}"/>
                </a:ext>
              </a:extLst>
            </p:cNvPr>
            <p:cNvSpPr/>
            <p:nvPr/>
          </p:nvSpPr>
          <p:spPr>
            <a:xfrm>
              <a:off x="506372" y="4576434"/>
              <a:ext cx="420248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AE9EF3ED-8235-4924-9E38-74B34E877FC3}"/>
                </a:ext>
              </a:extLst>
            </p:cNvPr>
            <p:cNvSpPr/>
            <p:nvPr/>
          </p:nvSpPr>
          <p:spPr>
            <a:xfrm>
              <a:off x="983526" y="4390563"/>
              <a:ext cx="420794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77C4A2BE-63FB-4DBC-B364-50BB434CB346}"/>
                </a:ext>
              </a:extLst>
            </p:cNvPr>
            <p:cNvSpPr/>
            <p:nvPr/>
          </p:nvSpPr>
          <p:spPr>
            <a:xfrm>
              <a:off x="985593" y="4581552"/>
              <a:ext cx="42645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3BF9E68E-36C3-462E-AE4C-F2F2568CBDD8}"/>
                </a:ext>
              </a:extLst>
            </p:cNvPr>
            <p:cNvSpPr/>
            <p:nvPr/>
          </p:nvSpPr>
          <p:spPr>
            <a:xfrm>
              <a:off x="1473398" y="4396843"/>
              <a:ext cx="434000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VF127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D3A39C3F-B061-4BD5-A561-DD8ED2ECE17F}"/>
                </a:ext>
              </a:extLst>
            </p:cNvPr>
            <p:cNvSpPr/>
            <p:nvPr/>
          </p:nvSpPr>
          <p:spPr>
            <a:xfrm>
              <a:off x="1468949" y="4581552"/>
              <a:ext cx="433999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21E7D984-E771-4CF7-A1AF-5EB3C3257E2F}"/>
                </a:ext>
              </a:extLst>
            </p:cNvPr>
            <p:cNvSpPr/>
            <p:nvPr/>
          </p:nvSpPr>
          <p:spPr>
            <a:xfrm>
              <a:off x="2311440" y="4383056"/>
              <a:ext cx="422152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VF128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94908239-8112-4B4B-8E67-35A631616BD6}"/>
                </a:ext>
              </a:extLst>
            </p:cNvPr>
            <p:cNvSpPr/>
            <p:nvPr/>
          </p:nvSpPr>
          <p:spPr>
            <a:xfrm>
              <a:off x="2293797" y="457404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203E0205-CE6B-4534-998D-86B0B7F470B7}"/>
                </a:ext>
              </a:extLst>
            </p:cNvPr>
            <p:cNvSpPr/>
            <p:nvPr/>
          </p:nvSpPr>
          <p:spPr>
            <a:xfrm>
              <a:off x="3102465" y="4372084"/>
              <a:ext cx="438523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VF255</a:t>
              </a: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09A25720-DF6E-4019-875F-E6F8E0554275}"/>
                </a:ext>
              </a:extLst>
            </p:cNvPr>
            <p:cNvSpPr/>
            <p:nvPr/>
          </p:nvSpPr>
          <p:spPr>
            <a:xfrm>
              <a:off x="3098228" y="4550331"/>
              <a:ext cx="441193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225" name="Connector: Elbow 224">
              <a:extLst>
                <a:ext uri="{FF2B5EF4-FFF2-40B4-BE49-F238E27FC236}">
                  <a16:creationId xmlns:a16="http://schemas.microsoft.com/office/drawing/2014/main" id="{2CCD9EB3-4D5E-4E40-B12A-5D70EA3DCFD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-499261" y="3210728"/>
              <a:ext cx="2217252" cy="21012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or: Elbow 226">
              <a:extLst>
                <a:ext uri="{FF2B5EF4-FFF2-40B4-BE49-F238E27FC236}">
                  <a16:creationId xmlns:a16="http://schemas.microsoft.com/office/drawing/2014/main" id="{E09CB797-D36C-4EFF-9584-E28975448508}"/>
                </a:ext>
              </a:extLst>
            </p:cNvPr>
            <p:cNvCxnSpPr>
              <a:cxnSpLocks/>
              <a:endCxn id="209" idx="0"/>
            </p:cNvCxnSpPr>
            <p:nvPr/>
          </p:nvCxnSpPr>
          <p:spPr>
            <a:xfrm rot="16200000" flipH="1">
              <a:off x="52996" y="3249636"/>
              <a:ext cx="2197636" cy="8421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or: Elbow 228">
              <a:extLst>
                <a:ext uri="{FF2B5EF4-FFF2-40B4-BE49-F238E27FC236}">
                  <a16:creationId xmlns:a16="http://schemas.microsoft.com/office/drawing/2014/main" id="{3C5782E9-C65F-4AEE-AD08-DE5E9E79504C}"/>
                </a:ext>
              </a:extLst>
            </p:cNvPr>
            <p:cNvCxnSpPr>
              <a:cxnSpLocks/>
              <a:endCxn id="212" idx="0"/>
            </p:cNvCxnSpPr>
            <p:nvPr/>
          </p:nvCxnSpPr>
          <p:spPr>
            <a:xfrm rot="5400000">
              <a:off x="633748" y="3249577"/>
              <a:ext cx="2203916" cy="9061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or: Elbow 230">
              <a:extLst>
                <a:ext uri="{FF2B5EF4-FFF2-40B4-BE49-F238E27FC236}">
                  <a16:creationId xmlns:a16="http://schemas.microsoft.com/office/drawing/2014/main" id="{0A0105A1-63EB-45F5-BD7A-4BF19E9235ED}"/>
                </a:ext>
              </a:extLst>
            </p:cNvPr>
            <p:cNvCxnSpPr>
              <a:cxnSpLocks/>
              <a:stCxn id="4" idx="2"/>
              <a:endCxn id="215" idx="0"/>
            </p:cNvCxnSpPr>
            <p:nvPr/>
          </p:nvCxnSpPr>
          <p:spPr>
            <a:xfrm rot="5400000">
              <a:off x="1433769" y="3264999"/>
              <a:ext cx="2206805" cy="29309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ctor: Elbow 234">
              <a:extLst>
                <a:ext uri="{FF2B5EF4-FFF2-40B4-BE49-F238E27FC236}">
                  <a16:creationId xmlns:a16="http://schemas.microsoft.com/office/drawing/2014/main" id="{A63BC72E-1BA6-483C-BC05-80F815C050E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0789" y="3234850"/>
              <a:ext cx="2169948" cy="5678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C09590D8-142B-4C65-A016-533525E2D285}"/>
                </a:ext>
              </a:extLst>
            </p:cNvPr>
            <p:cNvSpPr/>
            <p:nvPr/>
          </p:nvSpPr>
          <p:spPr>
            <a:xfrm>
              <a:off x="5202725" y="4291038"/>
              <a:ext cx="32918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64E2F5AA-98C2-422C-9203-8B9759AE3602}"/>
                </a:ext>
              </a:extLst>
            </p:cNvPr>
            <p:cNvSpPr/>
            <p:nvPr/>
          </p:nvSpPr>
          <p:spPr>
            <a:xfrm>
              <a:off x="6110320" y="449073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A68BF1D3-0B9E-4698-A8DA-CA4DD1844A79}"/>
                </a:ext>
              </a:extLst>
            </p:cNvPr>
            <p:cNvSpPr/>
            <p:nvPr/>
          </p:nvSpPr>
          <p:spPr>
            <a:xfrm>
              <a:off x="10913696" y="4292224"/>
              <a:ext cx="36576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CPF</a:t>
              </a:r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107042-0F2A-402F-9695-E6C4AB67D277}"/>
                </a:ext>
              </a:extLst>
            </p:cNvPr>
            <p:cNvSpPr/>
            <p:nvPr/>
          </p:nvSpPr>
          <p:spPr>
            <a:xfrm>
              <a:off x="11093134" y="4492519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3E2114C2-0BA8-44FF-AA44-4AF7625B630D}"/>
                </a:ext>
              </a:extLst>
            </p:cNvPr>
            <p:cNvSpPr/>
            <p:nvPr/>
          </p:nvSpPr>
          <p:spPr>
            <a:xfrm>
              <a:off x="4002040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94482B84-11C7-494B-A519-67186C62138F}"/>
                </a:ext>
              </a:extLst>
            </p:cNvPr>
            <p:cNvSpPr/>
            <p:nvPr/>
          </p:nvSpPr>
          <p:spPr>
            <a:xfrm>
              <a:off x="6288883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D08DD5-8BB3-4BAF-B090-ABF8777C4014}"/>
                </a:ext>
              </a:extLst>
            </p:cNvPr>
            <p:cNvSpPr/>
            <p:nvPr/>
          </p:nvSpPr>
          <p:spPr>
            <a:xfrm>
              <a:off x="9429989" y="2839944"/>
              <a:ext cx="860490" cy="681423"/>
            </a:xfrm>
            <a:prstGeom prst="rect">
              <a:avLst/>
            </a:prstGeom>
            <a:solidFill>
              <a:srgbClr val="99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3A95CFC7-E40B-4185-B088-135BCF9C670B}"/>
                </a:ext>
              </a:extLst>
            </p:cNvPr>
            <p:cNvSpPr/>
            <p:nvPr/>
          </p:nvSpPr>
          <p:spPr>
            <a:xfrm>
              <a:off x="9520512" y="2974625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API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5525F8B5-9D67-48AB-8CB2-3500B182D69F}"/>
                </a:ext>
              </a:extLst>
            </p:cNvPr>
            <p:cNvSpPr/>
            <p:nvPr/>
          </p:nvSpPr>
          <p:spPr>
            <a:xfrm>
              <a:off x="9530697" y="3122513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SAI</a:t>
              </a:r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EF7AF8FE-A9E1-4937-8935-452C9E3D05E2}"/>
                </a:ext>
              </a:extLst>
            </p:cNvPr>
            <p:cNvSpPr/>
            <p:nvPr/>
          </p:nvSpPr>
          <p:spPr>
            <a:xfrm>
              <a:off x="9520512" y="3285359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LINK</a:t>
              </a:r>
            </a:p>
          </p:txBody>
        </p:sp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E1D3075F-E6F3-423E-B9BF-7DC1CCC179D4}"/>
                </a:ext>
              </a:extLst>
            </p:cNvPr>
            <p:cNvSpPr/>
            <p:nvPr/>
          </p:nvSpPr>
          <p:spPr>
            <a:xfrm>
              <a:off x="9507907" y="3727838"/>
              <a:ext cx="703285" cy="26874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NETLINK</a:t>
              </a:r>
            </a:p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FRAMEWORK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05128F67-CC72-432F-9CAE-2F6F62636E3F}"/>
                </a:ext>
              </a:extLst>
            </p:cNvPr>
            <p:cNvCxnSpPr>
              <a:cxnSpLocks/>
              <a:stCxn id="132" idx="0"/>
              <a:endCxn id="3" idx="2"/>
            </p:cNvCxnSpPr>
            <p:nvPr/>
          </p:nvCxnSpPr>
          <p:spPr>
            <a:xfrm rot="5400000" flipH="1" flipV="1">
              <a:off x="9756657" y="3624261"/>
              <a:ext cx="206471" cy="68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9F8AB770-DA5E-4280-9D34-79C202A53776}"/>
                </a:ext>
              </a:extLst>
            </p:cNvPr>
            <p:cNvCxnSpPr>
              <a:cxnSpLocks/>
              <a:stCxn id="125" idx="3"/>
            </p:cNvCxnSpPr>
            <p:nvPr/>
          </p:nvCxnSpPr>
          <p:spPr>
            <a:xfrm>
              <a:off x="10252032" y="3049533"/>
              <a:ext cx="532173" cy="4294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: Rounded Corners 145">
              <a:extLst>
                <a:ext uri="{FF2B5EF4-FFF2-40B4-BE49-F238E27FC236}">
                  <a16:creationId xmlns:a16="http://schemas.microsoft.com/office/drawing/2014/main" id="{E93A4CA5-5068-41F1-89CF-2E2C71A465B7}"/>
                </a:ext>
              </a:extLst>
            </p:cNvPr>
            <p:cNvSpPr/>
            <p:nvPr/>
          </p:nvSpPr>
          <p:spPr>
            <a:xfrm>
              <a:off x="8742943" y="3668865"/>
              <a:ext cx="622710" cy="36779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FRR (</a:t>
              </a:r>
              <a:r>
                <a:rPr lang="en-US" sz="800" b="1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BGPd</a:t>
              </a:r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)</a:t>
              </a:r>
            </a:p>
          </p:txBody>
        </p:sp>
        <p:sp>
          <p:nvSpPr>
            <p:cNvPr id="242" name="Rectangle: Rounded Corners 241">
              <a:extLst>
                <a:ext uri="{FF2B5EF4-FFF2-40B4-BE49-F238E27FC236}">
                  <a16:creationId xmlns:a16="http://schemas.microsoft.com/office/drawing/2014/main" id="{13870C4F-45CD-4185-A6CE-1A3A1D6A6A12}"/>
                </a:ext>
              </a:extLst>
            </p:cNvPr>
            <p:cNvSpPr/>
            <p:nvPr/>
          </p:nvSpPr>
          <p:spPr>
            <a:xfrm>
              <a:off x="603380" y="3587553"/>
              <a:ext cx="2999355" cy="25338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288E9CF8-61F4-4A07-8EDD-A824C7D97181}"/>
                </a:ext>
              </a:extLst>
            </p:cNvPr>
            <p:cNvSpPr/>
            <p:nvPr/>
          </p:nvSpPr>
          <p:spPr>
            <a:xfrm>
              <a:off x="8648636" y="1302951"/>
              <a:ext cx="622710" cy="268749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FDB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EVENTS</a:t>
              </a:r>
            </a:p>
          </p:txBody>
        </p:sp>
        <p:cxnSp>
          <p:nvCxnSpPr>
            <p:cNvPr id="244" name="Connector: Elbow 243">
              <a:extLst>
                <a:ext uri="{FF2B5EF4-FFF2-40B4-BE49-F238E27FC236}">
                  <a16:creationId xmlns:a16="http://schemas.microsoft.com/office/drawing/2014/main" id="{4857E6E3-E92E-4B2C-A716-8281E2180ED7}"/>
                </a:ext>
              </a:extLst>
            </p:cNvPr>
            <p:cNvCxnSpPr>
              <a:cxnSpLocks/>
              <a:stCxn id="115" idx="3"/>
              <a:endCxn id="139" idx="1"/>
            </p:cNvCxnSpPr>
            <p:nvPr/>
          </p:nvCxnSpPr>
          <p:spPr>
            <a:xfrm>
              <a:off x="9280120" y="1422977"/>
              <a:ext cx="1505102" cy="1579134"/>
            </a:xfrm>
            <a:prstGeom prst="bentConnector3">
              <a:avLst>
                <a:gd name="adj1" fmla="val 72357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A551F5C1-B584-45A8-B7C5-D7D40DD07F1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55389" y="2443512"/>
              <a:ext cx="941931" cy="279588"/>
            </a:xfrm>
            <a:prstGeom prst="bentConnector3">
              <a:avLst>
                <a:gd name="adj1" fmla="val 15273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2BAEEEB-6227-4B6E-AB3C-9606743BB039}"/>
                </a:ext>
              </a:extLst>
            </p:cNvPr>
            <p:cNvSpPr txBox="1"/>
            <p:nvPr/>
          </p:nvSpPr>
          <p:spPr>
            <a:xfrm>
              <a:off x="6635929" y="2135665"/>
              <a:ext cx="1179871" cy="17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VPORT/VF PORT PR Devices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FDDA5125-DCBF-48A2-87CB-CBF9DA5869EF}"/>
                </a:ext>
              </a:extLst>
            </p:cNvPr>
            <p:cNvSpPr txBox="1"/>
            <p:nvPr/>
          </p:nvSpPr>
          <p:spPr>
            <a:xfrm>
              <a:off x="3960457" y="2994871"/>
              <a:ext cx="1008943" cy="338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APF NETDEVs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HOST NETDEV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COMMS APF NETDEV</a:t>
              </a: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02062B70-24CC-4BA1-8690-930AAF56F08D}"/>
                </a:ext>
              </a:extLst>
            </p:cNvPr>
            <p:cNvSpPr/>
            <p:nvPr/>
          </p:nvSpPr>
          <p:spPr>
            <a:xfrm>
              <a:off x="4036493" y="4381396"/>
              <a:ext cx="7446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65E939D3-90E2-4CAD-A40A-C673A0AF400E}"/>
                </a:ext>
              </a:extLst>
            </p:cNvPr>
            <p:cNvSpPr/>
            <p:nvPr/>
          </p:nvSpPr>
          <p:spPr>
            <a:xfrm>
              <a:off x="4415373" y="457931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D14F7EE3-FDA0-46EF-8F92-BF238D010CA8}"/>
                </a:ext>
              </a:extLst>
            </p:cNvPr>
            <p:cNvSpPr/>
            <p:nvPr/>
          </p:nvSpPr>
          <p:spPr>
            <a:xfrm>
              <a:off x="4036492" y="4098560"/>
              <a:ext cx="756947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66672613-8673-4E6D-908E-79ACC082F0CF}"/>
                </a:ext>
              </a:extLst>
            </p:cNvPr>
            <p:cNvSpPr/>
            <p:nvPr/>
          </p:nvSpPr>
          <p:spPr>
            <a:xfrm>
              <a:off x="3791355" y="3359031"/>
              <a:ext cx="610900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274" name="Flowchart: Preparation 273">
              <a:extLst>
                <a:ext uri="{FF2B5EF4-FFF2-40B4-BE49-F238E27FC236}">
                  <a16:creationId xmlns:a16="http://schemas.microsoft.com/office/drawing/2014/main" id="{4759E419-C1F6-4178-BAD0-857E54F2EBA6}"/>
                </a:ext>
              </a:extLst>
            </p:cNvPr>
            <p:cNvSpPr/>
            <p:nvPr/>
          </p:nvSpPr>
          <p:spPr>
            <a:xfrm>
              <a:off x="271133" y="4868834"/>
              <a:ext cx="11754488" cy="485574"/>
            </a:xfrm>
            <a:prstGeom prst="flowChartPreparation">
              <a:avLst/>
            </a:prstGeom>
            <a:solidFill>
              <a:srgbClr val="00CCFF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  <a:latin typeface="Consolas" panose="020B0609020204030204" pitchFamily="49" charset="0"/>
                </a:rPr>
                <a:t>FXP PIPELINE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4D62F4E6-5992-42A2-AEC8-29FD9CB14F30}"/>
                </a:ext>
              </a:extLst>
            </p:cNvPr>
            <p:cNvSpPr/>
            <p:nvPr/>
          </p:nvSpPr>
          <p:spPr>
            <a:xfrm>
              <a:off x="3960391" y="4579161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D07C540D-082A-4AEC-A9AA-2F6B0DABA9E2}"/>
                </a:ext>
              </a:extLst>
            </p:cNvPr>
            <p:cNvSpPr/>
            <p:nvPr/>
          </p:nvSpPr>
          <p:spPr>
            <a:xfrm>
              <a:off x="4460500" y="3358939"/>
              <a:ext cx="508902" cy="2032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Comms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EEF3DC73-586D-4008-A61E-74CA0D7AA05F}"/>
                </a:ext>
              </a:extLst>
            </p:cNvPr>
            <p:cNvCxnSpPr>
              <a:cxnSpLocks/>
              <a:stCxn id="261" idx="4"/>
            </p:cNvCxnSpPr>
            <p:nvPr/>
          </p:nvCxnSpPr>
          <p:spPr>
            <a:xfrm rot="16200000" flipH="1">
              <a:off x="3989515" y="3669521"/>
              <a:ext cx="536330" cy="321750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16926CCD-01F8-4EC1-BA6C-1F4722ED2144}"/>
                </a:ext>
              </a:extLst>
            </p:cNvPr>
            <p:cNvCxnSpPr>
              <a:cxnSpLocks/>
              <a:stCxn id="151" idx="4"/>
            </p:cNvCxnSpPr>
            <p:nvPr/>
          </p:nvCxnSpPr>
          <p:spPr>
            <a:xfrm rot="5400000">
              <a:off x="4298544" y="3682152"/>
              <a:ext cx="536420" cy="296394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9C34ECAB-BBC7-4467-8678-0E78EBD35404}"/>
                </a:ext>
              </a:extLst>
            </p:cNvPr>
            <p:cNvSpPr/>
            <p:nvPr/>
          </p:nvSpPr>
          <p:spPr>
            <a:xfrm>
              <a:off x="520464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FB7CD9EC-DE3E-432D-BD00-61242ED750F3}"/>
                </a:ext>
              </a:extLst>
            </p:cNvPr>
            <p:cNvSpPr/>
            <p:nvPr/>
          </p:nvSpPr>
          <p:spPr>
            <a:xfrm>
              <a:off x="565627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177" name="Connector: Elbow 176">
              <a:extLst>
                <a:ext uri="{FF2B5EF4-FFF2-40B4-BE49-F238E27FC236}">
                  <a16:creationId xmlns:a16="http://schemas.microsoft.com/office/drawing/2014/main" id="{A2E5886A-55E5-44C9-BB6E-0646AEBADE40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rot="10800000">
              <a:off x="5632366" y="2440721"/>
              <a:ext cx="426811" cy="26615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42AF89E8-094A-471C-9B52-7FAEE04A897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722975" y="3424934"/>
              <a:ext cx="1158240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8C073B6D-6D7B-45A8-976C-5C023B6932AC}"/>
                </a:ext>
              </a:extLst>
            </p:cNvPr>
            <p:cNvSpPr/>
            <p:nvPr/>
          </p:nvSpPr>
          <p:spPr>
            <a:xfrm>
              <a:off x="10707659" y="448765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643858F-6D7F-451E-818E-BFAC31220001}"/>
                </a:ext>
              </a:extLst>
            </p:cNvPr>
            <p:cNvSpPr txBox="1"/>
            <p:nvPr/>
          </p:nvSpPr>
          <p:spPr>
            <a:xfrm>
              <a:off x="10084079" y="4536718"/>
              <a:ext cx="872935" cy="17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>
                  <a:highlight>
                    <a:srgbClr val="FFFF00"/>
                  </a:highlight>
                  <a:latin typeface="Consolas" panose="020B0609020204030204" pitchFamily="49" charset="0"/>
                </a:rPr>
                <a:t>Exception Traffic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33EA558A-7879-4A23-92E8-440F039521BA}"/>
                </a:ext>
              </a:extLst>
            </p:cNvPr>
            <p:cNvSpPr txBox="1"/>
            <p:nvPr/>
          </p:nvSpPr>
          <p:spPr>
            <a:xfrm>
              <a:off x="2762414" y="2300251"/>
              <a:ext cx="892867" cy="305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VF Drivers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IDPF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IAVF</a:t>
              </a:r>
            </a:p>
          </p:txBody>
        </p: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4EE1E483-DBCF-4571-85ED-F56DC57FA81C}"/>
                </a:ext>
              </a:extLst>
            </p:cNvPr>
            <p:cNvCxnSpPr>
              <a:cxnSpLocks/>
              <a:endCxn id="124" idx="0"/>
            </p:cNvCxnSpPr>
            <p:nvPr/>
          </p:nvCxnSpPr>
          <p:spPr>
            <a:xfrm rot="16200000" flipH="1">
              <a:off x="8754645" y="2251361"/>
              <a:ext cx="370740" cy="57306"/>
            </a:xfrm>
            <a:prstGeom prst="bentConnector3">
              <a:avLst>
                <a:gd name="adj1" fmla="val 50000"/>
              </a:avLst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834921-7FE9-46BF-B66A-80DF07E05734}"/>
                </a:ext>
              </a:extLst>
            </p:cNvPr>
            <p:cNvSpPr/>
            <p:nvPr/>
          </p:nvSpPr>
          <p:spPr>
            <a:xfrm>
              <a:off x="6640787" y="361982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 NETDEV</a:t>
              </a: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74E746D-4415-4FE1-9DD7-A3B8B60BF4D1}"/>
                </a:ext>
              </a:extLst>
            </p:cNvPr>
            <p:cNvSpPr/>
            <p:nvPr/>
          </p:nvSpPr>
          <p:spPr>
            <a:xfrm>
              <a:off x="7194712" y="361776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dirty="0">
                  <a:solidFill>
                    <a:schemeClr val="tx1"/>
                  </a:solidFill>
                  <a:latin typeface="Consolas" panose="020B0609020204030204" pitchFamily="49" charset="0"/>
                </a:rPr>
                <a:t>P1 NETDEV</a:t>
              </a:r>
            </a:p>
          </p:txBody>
        </p: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6A41FA83-AA91-4719-8B11-34F37D876981}"/>
                </a:ext>
              </a:extLst>
            </p:cNvPr>
            <p:cNvCxnSpPr/>
            <p:nvPr/>
          </p:nvCxnSpPr>
          <p:spPr>
            <a:xfrm>
              <a:off x="6888269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8ACEE687-49B8-4B6C-9E5C-3DCB01B2ACBF}"/>
                </a:ext>
              </a:extLst>
            </p:cNvPr>
            <p:cNvCxnSpPr>
              <a:cxnSpLocks/>
            </p:cNvCxnSpPr>
            <p:nvPr/>
          </p:nvCxnSpPr>
          <p:spPr>
            <a:xfrm>
              <a:off x="7439677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F3E3F240-9ABC-4238-A726-7218AD9066A3}"/>
                </a:ext>
              </a:extLst>
            </p:cNvPr>
            <p:cNvSpPr/>
            <p:nvPr/>
          </p:nvSpPr>
          <p:spPr>
            <a:xfrm>
              <a:off x="6641116" y="3274698"/>
              <a:ext cx="1036319" cy="17541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0F4E5FC-D495-4835-8E18-7606FB7E958F}"/>
                </a:ext>
              </a:extLst>
            </p:cNvPr>
            <p:cNvSpPr/>
            <p:nvPr/>
          </p:nvSpPr>
          <p:spPr>
            <a:xfrm>
              <a:off x="6782155" y="2871904"/>
              <a:ext cx="750848" cy="2795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 DUMMY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46" name="Connector: Elbow 245">
              <a:extLst>
                <a:ext uri="{FF2B5EF4-FFF2-40B4-BE49-F238E27FC236}">
                  <a16:creationId xmlns:a16="http://schemas.microsoft.com/office/drawing/2014/main" id="{8DEE50CD-7A7E-48CC-84D8-11BFF31FE174}"/>
                </a:ext>
              </a:extLst>
            </p:cNvPr>
            <p:cNvCxnSpPr>
              <a:cxnSpLocks/>
              <a:stCxn id="144" idx="2"/>
              <a:endCxn id="6" idx="0"/>
            </p:cNvCxnSpPr>
            <p:nvPr/>
          </p:nvCxnSpPr>
          <p:spPr>
            <a:xfrm rot="5400000">
              <a:off x="6939717" y="3400265"/>
              <a:ext cx="169712" cy="26940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ctor: Elbow 247">
              <a:extLst>
                <a:ext uri="{FF2B5EF4-FFF2-40B4-BE49-F238E27FC236}">
                  <a16:creationId xmlns:a16="http://schemas.microsoft.com/office/drawing/2014/main" id="{29091AD0-543F-4F4C-AB78-8FF92FEE7C14}"/>
                </a:ext>
              </a:extLst>
            </p:cNvPr>
            <p:cNvCxnSpPr>
              <a:cxnSpLocks/>
              <a:stCxn id="144" idx="2"/>
              <a:endCxn id="171" idx="0"/>
            </p:cNvCxnSpPr>
            <p:nvPr/>
          </p:nvCxnSpPr>
          <p:spPr>
            <a:xfrm rot="16200000" flipH="1">
              <a:off x="7217710" y="3391676"/>
              <a:ext cx="167652" cy="284521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>
              <a:extLst>
                <a:ext uri="{FF2B5EF4-FFF2-40B4-BE49-F238E27FC236}">
                  <a16:creationId xmlns:a16="http://schemas.microsoft.com/office/drawing/2014/main" id="{EA200D3A-7A70-4FF6-962F-91F6108F4103}"/>
                </a:ext>
              </a:extLst>
            </p:cNvPr>
            <p:cNvCxnSpPr>
              <a:cxnSpLocks/>
              <a:stCxn id="153" idx="4"/>
              <a:endCxn id="144" idx="0"/>
            </p:cNvCxnSpPr>
            <p:nvPr/>
          </p:nvCxnSpPr>
          <p:spPr>
            <a:xfrm>
              <a:off x="7157579" y="3151491"/>
              <a:ext cx="1696" cy="123207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ctor: Elbow 252">
              <a:extLst>
                <a:ext uri="{FF2B5EF4-FFF2-40B4-BE49-F238E27FC236}">
                  <a16:creationId xmlns:a16="http://schemas.microsoft.com/office/drawing/2014/main" id="{08F3945A-62DC-456A-95A3-58EC45646344}"/>
                </a:ext>
              </a:extLst>
            </p:cNvPr>
            <p:cNvCxnSpPr>
              <a:cxnSpLocks/>
              <a:stCxn id="123" idx="1"/>
              <a:endCxn id="153" idx="6"/>
            </p:cNvCxnSpPr>
            <p:nvPr/>
          </p:nvCxnSpPr>
          <p:spPr>
            <a:xfrm rot="10800000" flipV="1">
              <a:off x="7533004" y="2916469"/>
              <a:ext cx="1124405" cy="95228"/>
            </a:xfrm>
            <a:prstGeom prst="bentConnector3">
              <a:avLst/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C01C1B3-3F79-48D2-9DBE-4F8730DA48D4}"/>
                </a:ext>
              </a:extLst>
            </p:cNvPr>
            <p:cNvSpPr txBox="1"/>
            <p:nvPr/>
          </p:nvSpPr>
          <p:spPr>
            <a:xfrm>
              <a:off x="8237094" y="1697005"/>
              <a:ext cx="945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OvS VxLAN logical port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E5C6D79-53E0-4943-87A8-AFB2A90100C1}"/>
                </a:ext>
              </a:extLst>
            </p:cNvPr>
            <p:cNvSpPr txBox="1"/>
            <p:nvPr/>
          </p:nvSpPr>
          <p:spPr>
            <a:xfrm>
              <a:off x="7787678" y="2653468"/>
              <a:ext cx="1209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>
                  <a:highlight>
                    <a:srgbClr val="00FFFF"/>
                  </a:highlight>
                  <a:latin typeface="Consolas" panose="020B0609020204030204" pitchFamily="49" charset="0"/>
                </a:rPr>
                <a:t>Linux Tunnel NETDEV created by </a:t>
              </a:r>
              <a:r>
                <a:rPr lang="en-US" sz="533" err="1">
                  <a:highlight>
                    <a:srgbClr val="00FFFF"/>
                  </a:highlight>
                  <a:latin typeface="Consolas" panose="020B0609020204030204" pitchFamily="49" charset="0"/>
                </a:rPr>
                <a:t>OvS</a:t>
              </a:r>
              <a:r>
                <a:rPr lang="en-US" sz="533">
                  <a:highlight>
                    <a:srgbClr val="00FFFF"/>
                  </a:highlight>
                  <a:latin typeface="Consolas" panose="020B0609020204030204" pitchFamily="49" charset="0"/>
                </a:rPr>
                <a:t> tunnel config</a:t>
              </a: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83F23F81-61E8-4C6E-9982-579B4A1E9781}"/>
              </a:ext>
            </a:extLst>
          </p:cNvPr>
          <p:cNvSpPr/>
          <p:nvPr/>
        </p:nvSpPr>
        <p:spPr>
          <a:xfrm>
            <a:off x="981512" y="3226297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5EF2CE0-B6C2-4E08-9283-05827846D860}"/>
              </a:ext>
            </a:extLst>
          </p:cNvPr>
          <p:cNvSpPr/>
          <p:nvPr/>
        </p:nvSpPr>
        <p:spPr>
          <a:xfrm>
            <a:off x="1615372" y="3238184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i`dpf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C97680C-ABB4-4E2A-BB55-6982AF3FFC43}"/>
              </a:ext>
            </a:extLst>
          </p:cNvPr>
          <p:cNvSpPr/>
          <p:nvPr/>
        </p:nvSpPr>
        <p:spPr>
          <a:xfrm>
            <a:off x="2365944" y="3234358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A28D678-A792-4542-892A-EF7DE0418C34}"/>
              </a:ext>
            </a:extLst>
          </p:cNvPr>
          <p:cNvSpPr/>
          <p:nvPr/>
        </p:nvSpPr>
        <p:spPr>
          <a:xfrm>
            <a:off x="3192763" y="3207323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C0283-5DF2-4574-8899-D4F90026E93A}"/>
              </a:ext>
            </a:extLst>
          </p:cNvPr>
          <p:cNvSpPr txBox="1"/>
          <p:nvPr/>
        </p:nvSpPr>
        <p:spPr>
          <a:xfrm>
            <a:off x="11290525" y="2758571"/>
            <a:ext cx="5196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Stratum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426365-9EDD-42D7-9751-394B4B021DD2}"/>
              </a:ext>
            </a:extLst>
          </p:cNvPr>
          <p:cNvSpPr txBox="1"/>
          <p:nvPr/>
        </p:nvSpPr>
        <p:spPr>
          <a:xfrm>
            <a:off x="9568640" y="3177280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/>
              <a:t>krnlmon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3EAEB08-92F0-4545-8BFB-3E334626F432}"/>
              </a:ext>
            </a:extLst>
          </p:cNvPr>
          <p:cNvSpPr/>
          <p:nvPr/>
        </p:nvSpPr>
        <p:spPr>
          <a:xfrm>
            <a:off x="9343294" y="1840798"/>
            <a:ext cx="2740586" cy="22340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667" b="1" dirty="0">
                <a:solidFill>
                  <a:srgbClr val="C00000"/>
                </a:solidFill>
                <a:latin typeface="Consolas" panose="020B0609020204030204" pitchFamily="49" charset="0"/>
              </a:rPr>
              <a:t>Infrap4d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70AFAD2-2195-4A37-8B09-5A822CDDFDBE}"/>
              </a:ext>
            </a:extLst>
          </p:cNvPr>
          <p:cNvSpPr txBox="1"/>
          <p:nvPr/>
        </p:nvSpPr>
        <p:spPr>
          <a:xfrm>
            <a:off x="2783758" y="4019458"/>
            <a:ext cx="382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…</a:t>
            </a:r>
          </a:p>
        </p:txBody>
      </p:sp>
      <p:sp>
        <p:nvSpPr>
          <p:cNvPr id="169" name="Title 1">
            <a:extLst>
              <a:ext uri="{FF2B5EF4-FFF2-40B4-BE49-F238E27FC236}">
                <a16:creationId xmlns:a16="http://schemas.microsoft.com/office/drawing/2014/main" id="{1C9D61EB-38F1-4DCF-9AC5-953372F507E2}"/>
              </a:ext>
            </a:extLst>
          </p:cNvPr>
          <p:cNvSpPr txBox="1">
            <a:spLocks/>
          </p:cNvSpPr>
          <p:nvPr/>
        </p:nvSpPr>
        <p:spPr>
          <a:xfrm>
            <a:off x="512663" y="233616"/>
            <a:ext cx="10515600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Topology</a:t>
            </a:r>
          </a:p>
        </p:txBody>
      </p: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0DFDCB74-B42A-4499-B964-75F267A70499}"/>
              </a:ext>
            </a:extLst>
          </p:cNvPr>
          <p:cNvCxnSpPr>
            <a:cxnSpLocks/>
          </p:cNvCxnSpPr>
          <p:nvPr/>
        </p:nvCxnSpPr>
        <p:spPr>
          <a:xfrm rot="10800000">
            <a:off x="7648588" y="4195975"/>
            <a:ext cx="1074715" cy="43972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or: Elbow 171">
            <a:extLst>
              <a:ext uri="{FF2B5EF4-FFF2-40B4-BE49-F238E27FC236}">
                <a16:creationId xmlns:a16="http://schemas.microsoft.com/office/drawing/2014/main" id="{6A805B65-D8B4-4AF7-B616-98EF613A79E3}"/>
              </a:ext>
            </a:extLst>
          </p:cNvPr>
          <p:cNvCxnSpPr>
            <a:cxnSpLocks/>
            <a:endCxn id="6" idx="5"/>
          </p:cNvCxnSpPr>
          <p:nvPr/>
        </p:nvCxnSpPr>
        <p:spPr>
          <a:xfrm rot="10800000">
            <a:off x="7021349" y="4269211"/>
            <a:ext cx="1709669" cy="183673"/>
          </a:xfrm>
          <a:prstGeom prst="bentConnector2">
            <a:avLst/>
          </a:prstGeom>
          <a:ln w="19050">
            <a:solidFill>
              <a:srgbClr val="FF0000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11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2365FC-8BFC-4D99-BBC5-6122F8557346}"/>
              </a:ext>
            </a:extLst>
          </p:cNvPr>
          <p:cNvGrpSpPr/>
          <p:nvPr/>
        </p:nvGrpSpPr>
        <p:grpSpPr>
          <a:xfrm>
            <a:off x="134661" y="1032103"/>
            <a:ext cx="11960857" cy="5501117"/>
            <a:chOff x="179314" y="869856"/>
            <a:chExt cx="11960857" cy="4968021"/>
          </a:xfrm>
        </p:grpSpPr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90086671-5155-4035-9114-91735871A773}"/>
                </a:ext>
              </a:extLst>
            </p:cNvPr>
            <p:cNvSpPr/>
            <p:nvPr/>
          </p:nvSpPr>
          <p:spPr>
            <a:xfrm>
              <a:off x="179314" y="869856"/>
              <a:ext cx="4807819" cy="3626642"/>
            </a:xfrm>
            <a:prstGeom prst="rect">
              <a:avLst/>
            </a:prstGeom>
            <a:solidFill>
              <a:srgbClr val="ABB6B9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00"/>
                  </a:highlight>
                  <a:latin typeface="Consolas" panose="020B0609020204030204" pitchFamily="49" charset="0"/>
                </a:rPr>
                <a:t>HOST SERVER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038A7E2-DEFD-4513-8BCD-573C1413A9B7}"/>
                </a:ext>
              </a:extLst>
            </p:cNvPr>
            <p:cNvSpPr/>
            <p:nvPr/>
          </p:nvSpPr>
          <p:spPr>
            <a:xfrm>
              <a:off x="5015368" y="878034"/>
              <a:ext cx="7124803" cy="358354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FF"/>
                  </a:highlight>
                  <a:latin typeface="Consolas" panose="020B0609020204030204" pitchFamily="49" charset="0"/>
                </a:rPr>
                <a:t>IPU/ACC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A2A23F1-6E62-4F3A-96EF-5360414593A0}"/>
                </a:ext>
              </a:extLst>
            </p:cNvPr>
            <p:cNvSpPr/>
            <p:nvPr/>
          </p:nvSpPr>
          <p:spPr>
            <a:xfrm>
              <a:off x="230437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VM129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2A9E59F-BE3D-464E-BDA2-EE80BF28AB99}"/>
                </a:ext>
              </a:extLst>
            </p:cNvPr>
            <p:cNvSpPr/>
            <p:nvPr/>
          </p:nvSpPr>
          <p:spPr>
            <a:xfrm>
              <a:off x="3156612" y="1689302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VM256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43E38EA-FDF9-4E2E-BB55-907E05ACCCF2}"/>
                </a:ext>
              </a:extLst>
            </p:cNvPr>
            <p:cNvSpPr txBox="1"/>
            <p:nvPr/>
          </p:nvSpPr>
          <p:spPr>
            <a:xfrm>
              <a:off x="2915619" y="1758513"/>
              <a:ext cx="382174" cy="30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ED823BC-0659-4CD0-8A30-C86CE64851AE}"/>
                </a:ext>
              </a:extLst>
            </p:cNvPr>
            <p:cNvSpPr/>
            <p:nvPr/>
          </p:nvSpPr>
          <p:spPr>
            <a:xfrm>
              <a:off x="5199701" y="4009576"/>
              <a:ext cx="329184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F2CE8D6-D64D-4B6B-9AC2-D253DA6456A7}"/>
                </a:ext>
              </a:extLst>
            </p:cNvPr>
            <p:cNvSpPr/>
            <p:nvPr/>
          </p:nvSpPr>
          <p:spPr>
            <a:xfrm>
              <a:off x="6830098" y="2299396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77ABAEE-78CE-4605-918B-8CFD20AC873A}"/>
                </a:ext>
              </a:extLst>
            </p:cNvPr>
            <p:cNvSpPr/>
            <p:nvPr/>
          </p:nvSpPr>
          <p:spPr>
            <a:xfrm>
              <a:off x="6059176" y="2566637"/>
              <a:ext cx="576432" cy="28048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HOST1 NETDEV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7BD2D39-4CCD-4E98-8B67-71E44639BE3D}"/>
                </a:ext>
              </a:extLst>
            </p:cNvPr>
            <p:cNvSpPr/>
            <p:nvPr/>
          </p:nvSpPr>
          <p:spPr>
            <a:xfrm>
              <a:off x="5225144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A5FE417-AFAC-4A5C-8AB6-3C42E2E1F150}"/>
                </a:ext>
              </a:extLst>
            </p:cNvPr>
            <p:cNvSpPr/>
            <p:nvPr/>
          </p:nvSpPr>
          <p:spPr>
            <a:xfrm>
              <a:off x="5780878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FA13545-E7FA-4810-BFAD-185919CA4D4F}"/>
                </a:ext>
              </a:extLst>
            </p:cNvPr>
            <p:cNvSpPr/>
            <p:nvPr/>
          </p:nvSpPr>
          <p:spPr>
            <a:xfrm>
              <a:off x="6435223" y="1902829"/>
              <a:ext cx="601263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VLAN128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81C466A1-0DC1-4CBB-A0D3-FBF74BA1F837}"/>
                </a:ext>
              </a:extLst>
            </p:cNvPr>
            <p:cNvCxnSpPr>
              <a:cxnSpLocks/>
              <a:stCxn id="42" idx="4"/>
              <a:endCxn id="18" idx="1"/>
            </p:cNvCxnSpPr>
            <p:nvPr/>
          </p:nvCxnSpPr>
          <p:spPr>
            <a:xfrm rot="16200000" flipH="1">
              <a:off x="5988291" y="1591967"/>
              <a:ext cx="327741" cy="135586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0B2D5510-0752-4AED-B147-1DCA21F6EEEB}"/>
                </a:ext>
              </a:extLst>
            </p:cNvPr>
            <p:cNvCxnSpPr>
              <a:cxnSpLocks/>
              <a:stCxn id="43" idx="4"/>
              <a:endCxn id="18" idx="1"/>
            </p:cNvCxnSpPr>
            <p:nvPr/>
          </p:nvCxnSpPr>
          <p:spPr>
            <a:xfrm rot="16200000" flipH="1">
              <a:off x="6266158" y="1869834"/>
              <a:ext cx="327741" cy="800135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1DA1ECE-242E-4900-A056-6538E11A9546}"/>
                </a:ext>
              </a:extLst>
            </p:cNvPr>
            <p:cNvSpPr/>
            <p:nvPr/>
          </p:nvSpPr>
          <p:spPr>
            <a:xfrm>
              <a:off x="7241850" y="1902830"/>
              <a:ext cx="600154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VLAN129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5E199F7-ED0E-4066-BD90-8746E8648232}"/>
                </a:ext>
              </a:extLst>
            </p:cNvPr>
            <p:cNvSpPr/>
            <p:nvPr/>
          </p:nvSpPr>
          <p:spPr>
            <a:xfrm>
              <a:off x="7907120" y="1894529"/>
              <a:ext cx="601262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VLAN256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B4680A07-8092-4606-AD10-CD3F2FAE18DC}"/>
                </a:ext>
              </a:extLst>
            </p:cNvPr>
            <p:cNvCxnSpPr>
              <a:cxnSpLocks/>
              <a:stCxn id="59" idx="4"/>
              <a:endCxn id="18" idx="3"/>
            </p:cNvCxnSpPr>
            <p:nvPr/>
          </p:nvCxnSpPr>
          <p:spPr>
            <a:xfrm rot="5400000">
              <a:off x="7333497" y="2225341"/>
              <a:ext cx="327742" cy="8911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or: Elbow 62">
              <a:extLst>
                <a:ext uri="{FF2B5EF4-FFF2-40B4-BE49-F238E27FC236}">
                  <a16:creationId xmlns:a16="http://schemas.microsoft.com/office/drawing/2014/main" id="{9651248E-80B4-4D50-B064-D9D3F89CFE45}"/>
                </a:ext>
              </a:extLst>
            </p:cNvPr>
            <p:cNvCxnSpPr>
              <a:cxnSpLocks/>
              <a:stCxn id="60" idx="4"/>
              <a:endCxn id="18" idx="3"/>
            </p:cNvCxnSpPr>
            <p:nvPr/>
          </p:nvCxnSpPr>
          <p:spPr>
            <a:xfrm rot="5400000">
              <a:off x="7662259" y="1888279"/>
              <a:ext cx="336043" cy="7549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or: Elbow 92">
              <a:extLst>
                <a:ext uri="{FF2B5EF4-FFF2-40B4-BE49-F238E27FC236}">
                  <a16:creationId xmlns:a16="http://schemas.microsoft.com/office/drawing/2014/main" id="{54E417CC-2275-4B74-9EDA-4C61A88DED68}"/>
                </a:ext>
              </a:extLst>
            </p:cNvPr>
            <p:cNvCxnSpPr>
              <a:cxnSpLocks/>
              <a:stCxn id="44" idx="4"/>
              <a:endCxn id="18" idx="1"/>
            </p:cNvCxnSpPr>
            <p:nvPr/>
          </p:nvCxnSpPr>
          <p:spPr>
            <a:xfrm rot="16200000" flipH="1">
              <a:off x="6619105" y="2222778"/>
              <a:ext cx="327742" cy="942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3DC52FBA-DDDC-4E8C-8BFF-88AD5552B35A}"/>
                </a:ext>
              </a:extLst>
            </p:cNvPr>
            <p:cNvSpPr txBox="1"/>
            <p:nvPr/>
          </p:nvSpPr>
          <p:spPr>
            <a:xfrm>
              <a:off x="622571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82422A7-53A3-45A5-8DD8-E98271FDD464}"/>
                </a:ext>
              </a:extLst>
            </p:cNvPr>
            <p:cNvSpPr txBox="1"/>
            <p:nvPr/>
          </p:nvSpPr>
          <p:spPr>
            <a:xfrm>
              <a:off x="835094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D1166C7-6676-4CB0-82A5-D1FB70C6ED77}"/>
                </a:ext>
              </a:extLst>
            </p:cNvPr>
            <p:cNvSpPr/>
            <p:nvPr/>
          </p:nvSpPr>
          <p:spPr>
            <a:xfrm>
              <a:off x="5184378" y="1227508"/>
              <a:ext cx="4095742" cy="3909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BR-INT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5584DFED-6EEC-46DE-99DE-F7D43EDE46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74228" y="163169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2776DDF4-C569-44A4-B368-F44389215E96}"/>
                </a:ext>
              </a:extLst>
            </p:cNvPr>
            <p:cNvCxnSpPr/>
            <p:nvPr/>
          </p:nvCxnSpPr>
          <p:spPr>
            <a:xfrm flipH="1" flipV="1">
              <a:off x="6029962" y="163290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FF61124A-20FC-499F-950A-701D4197E272}"/>
                </a:ext>
              </a:extLst>
            </p:cNvPr>
            <p:cNvCxnSpPr/>
            <p:nvPr/>
          </p:nvCxnSpPr>
          <p:spPr>
            <a:xfrm flipH="1" flipV="1">
              <a:off x="6684306" y="162536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53688307-2CC3-41F1-B670-5DE84AB9ABFC}"/>
                </a:ext>
              </a:extLst>
            </p:cNvPr>
            <p:cNvCxnSpPr/>
            <p:nvPr/>
          </p:nvCxnSpPr>
          <p:spPr>
            <a:xfrm flipH="1" flipV="1">
              <a:off x="7594040" y="1620580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9E7AC518-33CD-45B3-B479-6ABA8C6A44A4}"/>
                </a:ext>
              </a:extLst>
            </p:cNvPr>
            <p:cNvCxnSpPr/>
            <p:nvPr/>
          </p:nvCxnSpPr>
          <p:spPr>
            <a:xfrm flipH="1" flipV="1">
              <a:off x="8148650" y="162003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1C62207-580F-401B-BADF-3B38550F03C4}"/>
                </a:ext>
              </a:extLst>
            </p:cNvPr>
            <p:cNvSpPr/>
            <p:nvPr/>
          </p:nvSpPr>
          <p:spPr>
            <a:xfrm>
              <a:off x="8636691" y="1878691"/>
              <a:ext cx="550923" cy="2032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VXLAN0</a:t>
              </a:r>
            </a:p>
          </p:txBody>
        </p: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75D26EF5-DA80-46BE-953A-6CA491685A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68338" y="1586925"/>
              <a:ext cx="14349" cy="3241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D5117E33-1C26-48C8-975F-1CAEE27723F9}"/>
                </a:ext>
              </a:extLst>
            </p:cNvPr>
            <p:cNvSpPr/>
            <p:nvPr/>
          </p:nvSpPr>
          <p:spPr>
            <a:xfrm>
              <a:off x="8657409" y="2811998"/>
              <a:ext cx="622710" cy="20894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VxLAN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F48763F4-7FB1-4631-87AD-98CE9EDD74D7}"/>
                </a:ext>
              </a:extLst>
            </p:cNvPr>
            <p:cNvSpPr/>
            <p:nvPr/>
          </p:nvSpPr>
          <p:spPr>
            <a:xfrm>
              <a:off x="8657216" y="2465384"/>
              <a:ext cx="622903" cy="2216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VXLAN-SYS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DC8F04E-182F-4928-AF56-B83893EF3472}"/>
                </a:ext>
              </a:extLst>
            </p:cNvPr>
            <p:cNvCxnSpPr>
              <a:cxnSpLocks/>
              <a:stCxn id="124" idx="4"/>
              <a:endCxn id="123" idx="0"/>
            </p:cNvCxnSpPr>
            <p:nvPr/>
          </p:nvCxnSpPr>
          <p:spPr>
            <a:xfrm>
              <a:off x="8968668" y="2687074"/>
              <a:ext cx="96" cy="124924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6BEAF0B7-8081-47FA-99B7-5EBE25C58D02}"/>
                </a:ext>
              </a:extLst>
            </p:cNvPr>
            <p:cNvSpPr/>
            <p:nvPr/>
          </p:nvSpPr>
          <p:spPr>
            <a:xfrm>
              <a:off x="10785222" y="4004244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B9393B10-6C8D-4E28-909B-0569738E4734}"/>
                </a:ext>
              </a:extLst>
            </p:cNvPr>
            <p:cNvSpPr/>
            <p:nvPr/>
          </p:nvSpPr>
          <p:spPr>
            <a:xfrm>
              <a:off x="10785222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latin typeface="Consolas" panose="020B0609020204030204" pitchFamily="49" charset="0"/>
                </a:rPr>
                <a:t>PipeMgr</a:t>
              </a: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6BAC8F18-BD47-4528-945F-BFCAD1F3C516}"/>
                </a:ext>
              </a:extLst>
            </p:cNvPr>
            <p:cNvSpPr/>
            <p:nvPr/>
          </p:nvSpPr>
          <p:spPr>
            <a:xfrm>
              <a:off x="11434421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latin typeface="Consolas" panose="020B0609020204030204" pitchFamily="49" charset="0"/>
                </a:rPr>
                <a:t>PortMgr</a:t>
              </a:r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D2F0F666-BC04-49CF-A306-E6C1FEEF0A17}"/>
                </a:ext>
              </a:extLst>
            </p:cNvPr>
            <p:cNvSpPr/>
            <p:nvPr/>
          </p:nvSpPr>
          <p:spPr>
            <a:xfrm>
              <a:off x="10785222" y="2910671"/>
              <a:ext cx="1159425" cy="182880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TDI</a:t>
              </a:r>
            </a:p>
          </p:txBody>
        </p:sp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319A8FA4-9CF2-491A-8417-3083FEEB5349}"/>
                </a:ext>
              </a:extLst>
            </p:cNvPr>
            <p:cNvSpPr/>
            <p:nvPr/>
          </p:nvSpPr>
          <p:spPr>
            <a:xfrm>
              <a:off x="10788156" y="3294765"/>
              <a:ext cx="1159425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latin typeface="Consolas" panose="020B0609020204030204" pitchFamily="49" charset="0"/>
                </a:rPr>
                <a:t>CPFLib</a:t>
              </a:r>
              <a:endParaRPr lang="en-US" sz="667">
                <a:latin typeface="Consolas" panose="020B0609020204030204" pitchFamily="49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7671197-34BD-47D7-B571-AE22892533A9}"/>
                </a:ext>
              </a:extLst>
            </p:cNvPr>
            <p:cNvSpPr/>
            <p:nvPr/>
          </p:nvSpPr>
          <p:spPr>
            <a:xfrm>
              <a:off x="10637867" y="2699115"/>
              <a:ext cx="1463039" cy="8503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P4SDE</a:t>
              </a:r>
            </a:p>
          </p:txBody>
        </p:sp>
        <p:cxnSp>
          <p:nvCxnSpPr>
            <p:cNvPr id="143" name="Connector: Elbow 142">
              <a:extLst>
                <a:ext uri="{FF2B5EF4-FFF2-40B4-BE49-F238E27FC236}">
                  <a16:creationId xmlns:a16="http://schemas.microsoft.com/office/drawing/2014/main" id="{6528A34C-8E00-438B-AB5A-831CCC98E4EA}"/>
                </a:ext>
              </a:extLst>
            </p:cNvPr>
            <p:cNvCxnSpPr>
              <a:cxnSpLocks/>
              <a:stCxn id="141" idx="2"/>
              <a:endCxn id="135" idx="0"/>
            </p:cNvCxnSpPr>
            <p:nvPr/>
          </p:nvCxnSpPr>
          <p:spPr>
            <a:xfrm rot="5400000">
              <a:off x="11005603" y="3640461"/>
              <a:ext cx="454756" cy="272809"/>
            </a:xfrm>
            <a:prstGeom prst="bentConnector3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F7E8C09D-E9D3-495B-B87B-2C1E58120ECB}"/>
                </a:ext>
              </a:extLst>
            </p:cNvPr>
            <p:cNvSpPr/>
            <p:nvPr/>
          </p:nvSpPr>
          <p:spPr>
            <a:xfrm>
              <a:off x="10696348" y="2280951"/>
              <a:ext cx="1361647" cy="208259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TDI Calls</a:t>
              </a:r>
            </a:p>
          </p:txBody>
        </p: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3E40BA43-E2A5-4E8B-BDBD-172511D6F75A}"/>
                </a:ext>
              </a:extLst>
            </p:cNvPr>
            <p:cNvCxnSpPr>
              <a:cxnSpLocks/>
              <a:stCxn id="147" idx="2"/>
              <a:endCxn id="141" idx="0"/>
            </p:cNvCxnSpPr>
            <p:nvPr/>
          </p:nvCxnSpPr>
          <p:spPr>
            <a:xfrm flipH="1">
              <a:off x="11369387" y="2489210"/>
              <a:ext cx="7785" cy="209907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3938D95C-D68A-4F3C-BD72-1C7921F8C445}"/>
                </a:ext>
              </a:extLst>
            </p:cNvPr>
            <p:cNvSpPr/>
            <p:nvPr/>
          </p:nvSpPr>
          <p:spPr>
            <a:xfrm>
              <a:off x="10696348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E483E10B-E786-47E6-895C-8DDDFE2D3C5B}"/>
                </a:ext>
              </a:extLst>
            </p:cNvPr>
            <p:cNvSpPr/>
            <p:nvPr/>
          </p:nvSpPr>
          <p:spPr>
            <a:xfrm>
              <a:off x="11458894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6AD785C3-18F2-4301-956E-6C0C05CA8EA5}"/>
                </a:ext>
              </a:extLst>
            </p:cNvPr>
            <p:cNvCxnSpPr/>
            <p:nvPr/>
          </p:nvCxnSpPr>
          <p:spPr>
            <a:xfrm>
              <a:off x="10995896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DB7FFEC4-056D-4D8F-8B06-4641482925A3}"/>
                </a:ext>
              </a:extLst>
            </p:cNvPr>
            <p:cNvCxnSpPr/>
            <p:nvPr/>
          </p:nvCxnSpPr>
          <p:spPr>
            <a:xfrm>
              <a:off x="11758443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EE218042-57E3-4297-A1ED-3CEC5B46AA06}"/>
                </a:ext>
              </a:extLst>
            </p:cNvPr>
            <p:cNvSpPr/>
            <p:nvPr/>
          </p:nvSpPr>
          <p:spPr>
            <a:xfrm>
              <a:off x="10637865" y="1773546"/>
              <a:ext cx="1463040" cy="84801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gRPC Server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90421274-5433-4403-B287-9BDE1B5D248C}"/>
                </a:ext>
              </a:extLst>
            </p:cNvPr>
            <p:cNvSpPr/>
            <p:nvPr/>
          </p:nvSpPr>
          <p:spPr>
            <a:xfrm>
              <a:off x="10696347" y="1140507"/>
              <a:ext cx="599101" cy="335216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P4rt-ctl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D8404405-5DF0-4286-B0B8-D3A490A162E2}"/>
                </a:ext>
              </a:extLst>
            </p:cNvPr>
            <p:cNvSpPr/>
            <p:nvPr/>
          </p:nvSpPr>
          <p:spPr>
            <a:xfrm>
              <a:off x="11458894" y="1140507"/>
              <a:ext cx="599101" cy="33646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GNMI-CLI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71D8C151-FE52-43CE-BE2C-597E6442E9A3}"/>
                </a:ext>
              </a:extLst>
            </p:cNvPr>
            <p:cNvCxnSpPr/>
            <p:nvPr/>
          </p:nvCxnSpPr>
          <p:spPr>
            <a:xfrm>
              <a:off x="10995896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FEB82BF7-AB1A-43EA-A8C2-3722A44D164F}"/>
                </a:ext>
              </a:extLst>
            </p:cNvPr>
            <p:cNvCxnSpPr/>
            <p:nvPr/>
          </p:nvCxnSpPr>
          <p:spPr>
            <a:xfrm>
              <a:off x="11758443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25F8D13A-A356-411B-96F3-B2716E9E69A3}"/>
                </a:ext>
              </a:extLst>
            </p:cNvPr>
            <p:cNvSpPr/>
            <p:nvPr/>
          </p:nvSpPr>
          <p:spPr>
            <a:xfrm>
              <a:off x="25819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0A99CC5C-D34B-4B09-BB76-5D4ADCE1CB83}"/>
                </a:ext>
              </a:extLst>
            </p:cNvPr>
            <p:cNvSpPr/>
            <p:nvPr/>
          </p:nvSpPr>
          <p:spPr>
            <a:xfrm>
              <a:off x="380232" y="2835089"/>
              <a:ext cx="293482" cy="124541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err="1">
                  <a:solidFill>
                    <a:schemeClr val="tx1"/>
                  </a:solidFill>
                </a:rPr>
                <a:t>idpf</a:t>
              </a:r>
              <a:endParaRPr lang="en-US" sz="533">
                <a:solidFill>
                  <a:schemeClr val="tx1"/>
                </a:solidFill>
              </a:endParaRPr>
            </a:p>
          </p:txBody>
        </p:sp>
        <p:sp>
          <p:nvSpPr>
            <p:cNvPr id="189" name="Rectangle: Rounded Corners 188">
              <a:extLst>
                <a:ext uri="{FF2B5EF4-FFF2-40B4-BE49-F238E27FC236}">
                  <a16:creationId xmlns:a16="http://schemas.microsoft.com/office/drawing/2014/main" id="{84875803-0C92-4920-8478-9F7C5FF86679}"/>
                </a:ext>
              </a:extLst>
            </p:cNvPr>
            <p:cNvSpPr/>
            <p:nvPr/>
          </p:nvSpPr>
          <p:spPr>
            <a:xfrm>
              <a:off x="853794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</a:t>
              </a:r>
            </a:p>
          </p:txBody>
        </p:sp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DD0668C1-BFDC-4A8B-82F1-E2179FCEC916}"/>
                </a:ext>
              </a:extLst>
            </p:cNvPr>
            <p:cNvSpPr/>
            <p:nvPr/>
          </p:nvSpPr>
          <p:spPr>
            <a:xfrm>
              <a:off x="1550093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VM128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BCCB1CCC-2A46-4004-BA4B-BC86691C0A5E}"/>
                </a:ext>
              </a:extLst>
            </p:cNvPr>
            <p:cNvSpPr txBox="1"/>
            <p:nvPr/>
          </p:nvSpPr>
          <p:spPr>
            <a:xfrm>
              <a:off x="1348683" y="1773281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CF1B9971-2EBB-4E50-BA2F-601A2920B242}"/>
                </a:ext>
              </a:extLst>
            </p:cNvPr>
            <p:cNvSpPr/>
            <p:nvPr/>
          </p:nvSpPr>
          <p:spPr>
            <a:xfrm>
              <a:off x="179314" y="4478251"/>
              <a:ext cx="11958630" cy="113755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1867" dirty="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6FC03DED-D6DF-4AAA-9107-37512DC854C4}"/>
                </a:ext>
              </a:extLst>
            </p:cNvPr>
            <p:cNvSpPr/>
            <p:nvPr/>
          </p:nvSpPr>
          <p:spPr>
            <a:xfrm>
              <a:off x="504304" y="4385446"/>
              <a:ext cx="420247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VF0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2746F187-9D4A-4D55-B60A-840A25DF25CA}"/>
                </a:ext>
              </a:extLst>
            </p:cNvPr>
            <p:cNvSpPr/>
            <p:nvPr/>
          </p:nvSpPr>
          <p:spPr>
            <a:xfrm>
              <a:off x="506372" y="4576434"/>
              <a:ext cx="420248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AE9EF3ED-8235-4924-9E38-74B34E877FC3}"/>
                </a:ext>
              </a:extLst>
            </p:cNvPr>
            <p:cNvSpPr/>
            <p:nvPr/>
          </p:nvSpPr>
          <p:spPr>
            <a:xfrm>
              <a:off x="983526" y="4390563"/>
              <a:ext cx="420794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77C4A2BE-63FB-4DBC-B364-50BB434CB346}"/>
                </a:ext>
              </a:extLst>
            </p:cNvPr>
            <p:cNvSpPr/>
            <p:nvPr/>
          </p:nvSpPr>
          <p:spPr>
            <a:xfrm>
              <a:off x="985593" y="4581552"/>
              <a:ext cx="42645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3BF9E68E-36C3-462E-AE4C-F2F2568CBDD8}"/>
                </a:ext>
              </a:extLst>
            </p:cNvPr>
            <p:cNvSpPr/>
            <p:nvPr/>
          </p:nvSpPr>
          <p:spPr>
            <a:xfrm>
              <a:off x="1473398" y="4396843"/>
              <a:ext cx="434000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VF127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D3A39C3F-B061-4BD5-A561-DD8ED2ECE17F}"/>
                </a:ext>
              </a:extLst>
            </p:cNvPr>
            <p:cNvSpPr/>
            <p:nvPr/>
          </p:nvSpPr>
          <p:spPr>
            <a:xfrm>
              <a:off x="1468949" y="4581552"/>
              <a:ext cx="433999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21E7D984-E771-4CF7-A1AF-5EB3C3257E2F}"/>
                </a:ext>
              </a:extLst>
            </p:cNvPr>
            <p:cNvSpPr/>
            <p:nvPr/>
          </p:nvSpPr>
          <p:spPr>
            <a:xfrm>
              <a:off x="2311440" y="4383056"/>
              <a:ext cx="422152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VF128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94908239-8112-4B4B-8E67-35A631616BD6}"/>
                </a:ext>
              </a:extLst>
            </p:cNvPr>
            <p:cNvSpPr/>
            <p:nvPr/>
          </p:nvSpPr>
          <p:spPr>
            <a:xfrm>
              <a:off x="2293797" y="457404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203E0205-CE6B-4534-998D-86B0B7F470B7}"/>
                </a:ext>
              </a:extLst>
            </p:cNvPr>
            <p:cNvSpPr/>
            <p:nvPr/>
          </p:nvSpPr>
          <p:spPr>
            <a:xfrm>
              <a:off x="3102465" y="4372084"/>
              <a:ext cx="438523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VF255</a:t>
              </a: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09A25720-DF6E-4019-875F-E6F8E0554275}"/>
                </a:ext>
              </a:extLst>
            </p:cNvPr>
            <p:cNvSpPr/>
            <p:nvPr/>
          </p:nvSpPr>
          <p:spPr>
            <a:xfrm>
              <a:off x="3098228" y="4550331"/>
              <a:ext cx="441193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225" name="Connector: Elbow 224">
              <a:extLst>
                <a:ext uri="{FF2B5EF4-FFF2-40B4-BE49-F238E27FC236}">
                  <a16:creationId xmlns:a16="http://schemas.microsoft.com/office/drawing/2014/main" id="{2CCD9EB3-4D5E-4E40-B12A-5D70EA3DCFD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-499261" y="3210728"/>
              <a:ext cx="2217252" cy="21012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or: Elbow 226">
              <a:extLst>
                <a:ext uri="{FF2B5EF4-FFF2-40B4-BE49-F238E27FC236}">
                  <a16:creationId xmlns:a16="http://schemas.microsoft.com/office/drawing/2014/main" id="{E09CB797-D36C-4EFF-9584-E28975448508}"/>
                </a:ext>
              </a:extLst>
            </p:cNvPr>
            <p:cNvCxnSpPr>
              <a:cxnSpLocks/>
              <a:endCxn id="209" idx="0"/>
            </p:cNvCxnSpPr>
            <p:nvPr/>
          </p:nvCxnSpPr>
          <p:spPr>
            <a:xfrm rot="16200000" flipH="1">
              <a:off x="52996" y="3249636"/>
              <a:ext cx="2197636" cy="8421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or: Elbow 228">
              <a:extLst>
                <a:ext uri="{FF2B5EF4-FFF2-40B4-BE49-F238E27FC236}">
                  <a16:creationId xmlns:a16="http://schemas.microsoft.com/office/drawing/2014/main" id="{3C5782E9-C65F-4AEE-AD08-DE5E9E79504C}"/>
                </a:ext>
              </a:extLst>
            </p:cNvPr>
            <p:cNvCxnSpPr>
              <a:cxnSpLocks/>
              <a:endCxn id="212" idx="0"/>
            </p:cNvCxnSpPr>
            <p:nvPr/>
          </p:nvCxnSpPr>
          <p:spPr>
            <a:xfrm rot="5400000">
              <a:off x="633748" y="3249577"/>
              <a:ext cx="2203916" cy="9061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or: Elbow 230">
              <a:extLst>
                <a:ext uri="{FF2B5EF4-FFF2-40B4-BE49-F238E27FC236}">
                  <a16:creationId xmlns:a16="http://schemas.microsoft.com/office/drawing/2014/main" id="{0A0105A1-63EB-45F5-BD7A-4BF19E9235ED}"/>
                </a:ext>
              </a:extLst>
            </p:cNvPr>
            <p:cNvCxnSpPr>
              <a:cxnSpLocks/>
              <a:stCxn id="4" idx="2"/>
              <a:endCxn id="215" idx="0"/>
            </p:cNvCxnSpPr>
            <p:nvPr/>
          </p:nvCxnSpPr>
          <p:spPr>
            <a:xfrm rot="5400000">
              <a:off x="1433769" y="3264999"/>
              <a:ext cx="2206805" cy="29309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ctor: Elbow 234">
              <a:extLst>
                <a:ext uri="{FF2B5EF4-FFF2-40B4-BE49-F238E27FC236}">
                  <a16:creationId xmlns:a16="http://schemas.microsoft.com/office/drawing/2014/main" id="{A63BC72E-1BA6-483C-BC05-80F815C050E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0789" y="3234850"/>
              <a:ext cx="2169948" cy="5678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C09590D8-142B-4C65-A016-533525E2D285}"/>
                </a:ext>
              </a:extLst>
            </p:cNvPr>
            <p:cNvSpPr/>
            <p:nvPr/>
          </p:nvSpPr>
          <p:spPr>
            <a:xfrm>
              <a:off x="5202725" y="4291038"/>
              <a:ext cx="32918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64E2F5AA-98C2-422C-9203-8B9759AE3602}"/>
                </a:ext>
              </a:extLst>
            </p:cNvPr>
            <p:cNvSpPr/>
            <p:nvPr/>
          </p:nvSpPr>
          <p:spPr>
            <a:xfrm>
              <a:off x="6110320" y="449073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A68BF1D3-0B9E-4698-A8DA-CA4DD1844A79}"/>
                </a:ext>
              </a:extLst>
            </p:cNvPr>
            <p:cNvSpPr/>
            <p:nvPr/>
          </p:nvSpPr>
          <p:spPr>
            <a:xfrm>
              <a:off x="10913696" y="4292224"/>
              <a:ext cx="36576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CPF</a:t>
              </a:r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107042-0F2A-402F-9695-E6C4AB67D277}"/>
                </a:ext>
              </a:extLst>
            </p:cNvPr>
            <p:cNvSpPr/>
            <p:nvPr/>
          </p:nvSpPr>
          <p:spPr>
            <a:xfrm>
              <a:off x="11093134" y="4492519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3E2114C2-0BA8-44FF-AA44-4AF7625B630D}"/>
                </a:ext>
              </a:extLst>
            </p:cNvPr>
            <p:cNvSpPr/>
            <p:nvPr/>
          </p:nvSpPr>
          <p:spPr>
            <a:xfrm>
              <a:off x="4002040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94482B84-11C7-494B-A519-67186C62138F}"/>
                </a:ext>
              </a:extLst>
            </p:cNvPr>
            <p:cNvSpPr/>
            <p:nvPr/>
          </p:nvSpPr>
          <p:spPr>
            <a:xfrm>
              <a:off x="6288883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D08DD5-8BB3-4BAF-B090-ABF8777C4014}"/>
                </a:ext>
              </a:extLst>
            </p:cNvPr>
            <p:cNvSpPr/>
            <p:nvPr/>
          </p:nvSpPr>
          <p:spPr>
            <a:xfrm>
              <a:off x="9429989" y="2839944"/>
              <a:ext cx="860490" cy="681423"/>
            </a:xfrm>
            <a:prstGeom prst="rect">
              <a:avLst/>
            </a:prstGeom>
            <a:solidFill>
              <a:srgbClr val="99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3A95CFC7-E40B-4185-B088-135BCF9C670B}"/>
                </a:ext>
              </a:extLst>
            </p:cNvPr>
            <p:cNvSpPr/>
            <p:nvPr/>
          </p:nvSpPr>
          <p:spPr>
            <a:xfrm>
              <a:off x="9520512" y="2974625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API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5525F8B5-9D67-48AB-8CB2-3500B182D69F}"/>
                </a:ext>
              </a:extLst>
            </p:cNvPr>
            <p:cNvSpPr/>
            <p:nvPr/>
          </p:nvSpPr>
          <p:spPr>
            <a:xfrm>
              <a:off x="9530697" y="3122513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SAI</a:t>
              </a:r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EF7AF8FE-A9E1-4937-8935-452C9E3D05E2}"/>
                </a:ext>
              </a:extLst>
            </p:cNvPr>
            <p:cNvSpPr/>
            <p:nvPr/>
          </p:nvSpPr>
          <p:spPr>
            <a:xfrm>
              <a:off x="9520512" y="3285359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LINK</a:t>
              </a:r>
            </a:p>
          </p:txBody>
        </p:sp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E1D3075F-E6F3-423E-B9BF-7DC1CCC179D4}"/>
                </a:ext>
              </a:extLst>
            </p:cNvPr>
            <p:cNvSpPr/>
            <p:nvPr/>
          </p:nvSpPr>
          <p:spPr>
            <a:xfrm>
              <a:off x="9507907" y="3727838"/>
              <a:ext cx="703285" cy="26874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NETLINK</a:t>
              </a:r>
            </a:p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FRAMEWORK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05128F67-CC72-432F-9CAE-2F6F62636E3F}"/>
                </a:ext>
              </a:extLst>
            </p:cNvPr>
            <p:cNvCxnSpPr>
              <a:cxnSpLocks/>
              <a:stCxn id="132" idx="0"/>
              <a:endCxn id="3" idx="2"/>
            </p:cNvCxnSpPr>
            <p:nvPr/>
          </p:nvCxnSpPr>
          <p:spPr>
            <a:xfrm rot="5400000" flipH="1" flipV="1">
              <a:off x="9756657" y="3624261"/>
              <a:ext cx="206471" cy="68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9F8AB770-DA5E-4280-9D34-79C202A53776}"/>
                </a:ext>
              </a:extLst>
            </p:cNvPr>
            <p:cNvCxnSpPr>
              <a:cxnSpLocks/>
              <a:stCxn id="125" idx="3"/>
            </p:cNvCxnSpPr>
            <p:nvPr/>
          </p:nvCxnSpPr>
          <p:spPr>
            <a:xfrm>
              <a:off x="10252032" y="3049533"/>
              <a:ext cx="532173" cy="4294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: Rounded Corners 145">
              <a:extLst>
                <a:ext uri="{FF2B5EF4-FFF2-40B4-BE49-F238E27FC236}">
                  <a16:creationId xmlns:a16="http://schemas.microsoft.com/office/drawing/2014/main" id="{E93A4CA5-5068-41F1-89CF-2E2C71A465B7}"/>
                </a:ext>
              </a:extLst>
            </p:cNvPr>
            <p:cNvSpPr/>
            <p:nvPr/>
          </p:nvSpPr>
          <p:spPr>
            <a:xfrm>
              <a:off x="8742943" y="3668865"/>
              <a:ext cx="622710" cy="36779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FRR (</a:t>
              </a:r>
              <a:r>
                <a:rPr lang="en-US" sz="800" b="1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BGPd</a:t>
              </a:r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)</a:t>
              </a:r>
            </a:p>
          </p:txBody>
        </p:sp>
        <p:sp>
          <p:nvSpPr>
            <p:cNvPr id="242" name="Rectangle: Rounded Corners 241">
              <a:extLst>
                <a:ext uri="{FF2B5EF4-FFF2-40B4-BE49-F238E27FC236}">
                  <a16:creationId xmlns:a16="http://schemas.microsoft.com/office/drawing/2014/main" id="{13870C4F-45CD-4185-A6CE-1A3A1D6A6A12}"/>
                </a:ext>
              </a:extLst>
            </p:cNvPr>
            <p:cNvSpPr/>
            <p:nvPr/>
          </p:nvSpPr>
          <p:spPr>
            <a:xfrm>
              <a:off x="603380" y="3587553"/>
              <a:ext cx="2999355" cy="25338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288E9CF8-61F4-4A07-8EDD-A824C7D97181}"/>
                </a:ext>
              </a:extLst>
            </p:cNvPr>
            <p:cNvSpPr/>
            <p:nvPr/>
          </p:nvSpPr>
          <p:spPr>
            <a:xfrm>
              <a:off x="8648636" y="1302951"/>
              <a:ext cx="622710" cy="268749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FDB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EVENTS</a:t>
              </a:r>
            </a:p>
          </p:txBody>
        </p:sp>
        <p:cxnSp>
          <p:nvCxnSpPr>
            <p:cNvPr id="244" name="Connector: Elbow 243">
              <a:extLst>
                <a:ext uri="{FF2B5EF4-FFF2-40B4-BE49-F238E27FC236}">
                  <a16:creationId xmlns:a16="http://schemas.microsoft.com/office/drawing/2014/main" id="{4857E6E3-E92E-4B2C-A716-8281E2180ED7}"/>
                </a:ext>
              </a:extLst>
            </p:cNvPr>
            <p:cNvCxnSpPr>
              <a:cxnSpLocks/>
              <a:stCxn id="115" idx="3"/>
              <a:endCxn id="139" idx="1"/>
            </p:cNvCxnSpPr>
            <p:nvPr/>
          </p:nvCxnSpPr>
          <p:spPr>
            <a:xfrm>
              <a:off x="9280120" y="1422977"/>
              <a:ext cx="1505102" cy="1579134"/>
            </a:xfrm>
            <a:prstGeom prst="bentConnector3">
              <a:avLst>
                <a:gd name="adj1" fmla="val 72357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A551F5C1-B584-45A8-B7C5-D7D40DD07F1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55389" y="2443512"/>
              <a:ext cx="941931" cy="279588"/>
            </a:xfrm>
            <a:prstGeom prst="bentConnector3">
              <a:avLst>
                <a:gd name="adj1" fmla="val 15273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2BAEEEB-6227-4B6E-AB3C-9606743BB039}"/>
                </a:ext>
              </a:extLst>
            </p:cNvPr>
            <p:cNvSpPr txBox="1"/>
            <p:nvPr/>
          </p:nvSpPr>
          <p:spPr>
            <a:xfrm>
              <a:off x="6635929" y="2135665"/>
              <a:ext cx="1179871" cy="17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VPORT/VF PORT PR Devices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FDDA5125-DCBF-48A2-87CB-CBF9DA5869EF}"/>
                </a:ext>
              </a:extLst>
            </p:cNvPr>
            <p:cNvSpPr txBox="1"/>
            <p:nvPr/>
          </p:nvSpPr>
          <p:spPr>
            <a:xfrm>
              <a:off x="3960457" y="2994871"/>
              <a:ext cx="1008943" cy="338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APF NETDEVs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HOST NETDEV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COMMS APF NETDEV</a:t>
              </a: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02062B70-24CC-4BA1-8690-930AAF56F08D}"/>
                </a:ext>
              </a:extLst>
            </p:cNvPr>
            <p:cNvSpPr/>
            <p:nvPr/>
          </p:nvSpPr>
          <p:spPr>
            <a:xfrm>
              <a:off x="4036493" y="4381396"/>
              <a:ext cx="7446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65E939D3-90E2-4CAD-A40A-C673A0AF400E}"/>
                </a:ext>
              </a:extLst>
            </p:cNvPr>
            <p:cNvSpPr/>
            <p:nvPr/>
          </p:nvSpPr>
          <p:spPr>
            <a:xfrm>
              <a:off x="4415373" y="457931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D14F7EE3-FDA0-46EF-8F92-BF238D010CA8}"/>
                </a:ext>
              </a:extLst>
            </p:cNvPr>
            <p:cNvSpPr/>
            <p:nvPr/>
          </p:nvSpPr>
          <p:spPr>
            <a:xfrm>
              <a:off x="4036492" y="4098560"/>
              <a:ext cx="756947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66672613-8673-4E6D-908E-79ACC082F0CF}"/>
                </a:ext>
              </a:extLst>
            </p:cNvPr>
            <p:cNvSpPr/>
            <p:nvPr/>
          </p:nvSpPr>
          <p:spPr>
            <a:xfrm>
              <a:off x="3791355" y="3359031"/>
              <a:ext cx="610900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274" name="Flowchart: Preparation 273">
              <a:extLst>
                <a:ext uri="{FF2B5EF4-FFF2-40B4-BE49-F238E27FC236}">
                  <a16:creationId xmlns:a16="http://schemas.microsoft.com/office/drawing/2014/main" id="{4759E419-C1F6-4178-BAD0-857E54F2EBA6}"/>
                </a:ext>
              </a:extLst>
            </p:cNvPr>
            <p:cNvSpPr/>
            <p:nvPr/>
          </p:nvSpPr>
          <p:spPr>
            <a:xfrm>
              <a:off x="271133" y="4868834"/>
              <a:ext cx="11754488" cy="485574"/>
            </a:xfrm>
            <a:prstGeom prst="flowChartPreparation">
              <a:avLst/>
            </a:prstGeom>
            <a:solidFill>
              <a:srgbClr val="00CCFF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  <a:latin typeface="Consolas" panose="020B0609020204030204" pitchFamily="49" charset="0"/>
                </a:rPr>
                <a:t>FXP PIPELINE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4D62F4E6-5992-42A2-AEC8-29FD9CB14F30}"/>
                </a:ext>
              </a:extLst>
            </p:cNvPr>
            <p:cNvSpPr/>
            <p:nvPr/>
          </p:nvSpPr>
          <p:spPr>
            <a:xfrm>
              <a:off x="3960391" y="4579161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D07C540D-082A-4AEC-A9AA-2F6B0DABA9E2}"/>
                </a:ext>
              </a:extLst>
            </p:cNvPr>
            <p:cNvSpPr/>
            <p:nvPr/>
          </p:nvSpPr>
          <p:spPr>
            <a:xfrm>
              <a:off x="4460500" y="3358939"/>
              <a:ext cx="508902" cy="2032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Comms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EEF3DC73-586D-4008-A61E-74CA0D7AA05F}"/>
                </a:ext>
              </a:extLst>
            </p:cNvPr>
            <p:cNvCxnSpPr>
              <a:cxnSpLocks/>
              <a:stCxn id="261" idx="4"/>
            </p:cNvCxnSpPr>
            <p:nvPr/>
          </p:nvCxnSpPr>
          <p:spPr>
            <a:xfrm rot="16200000" flipH="1">
              <a:off x="3989515" y="3669521"/>
              <a:ext cx="536330" cy="321750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16926CCD-01F8-4EC1-BA6C-1F4722ED2144}"/>
                </a:ext>
              </a:extLst>
            </p:cNvPr>
            <p:cNvCxnSpPr>
              <a:cxnSpLocks/>
              <a:stCxn id="151" idx="4"/>
            </p:cNvCxnSpPr>
            <p:nvPr/>
          </p:nvCxnSpPr>
          <p:spPr>
            <a:xfrm rot="5400000">
              <a:off x="4298544" y="3682152"/>
              <a:ext cx="536420" cy="296394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9C34ECAB-BBC7-4467-8678-0E78EBD35404}"/>
                </a:ext>
              </a:extLst>
            </p:cNvPr>
            <p:cNvSpPr/>
            <p:nvPr/>
          </p:nvSpPr>
          <p:spPr>
            <a:xfrm>
              <a:off x="520464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FB7CD9EC-DE3E-432D-BD00-61242ED750F3}"/>
                </a:ext>
              </a:extLst>
            </p:cNvPr>
            <p:cNvSpPr/>
            <p:nvPr/>
          </p:nvSpPr>
          <p:spPr>
            <a:xfrm>
              <a:off x="565627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177" name="Connector: Elbow 176">
              <a:extLst>
                <a:ext uri="{FF2B5EF4-FFF2-40B4-BE49-F238E27FC236}">
                  <a16:creationId xmlns:a16="http://schemas.microsoft.com/office/drawing/2014/main" id="{A2E5886A-55E5-44C9-BB6E-0646AEBADE40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rot="10800000">
              <a:off x="5632366" y="2440721"/>
              <a:ext cx="426811" cy="26615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42AF89E8-094A-471C-9B52-7FAEE04A897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722975" y="3424934"/>
              <a:ext cx="1158240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8C073B6D-6D7B-45A8-976C-5C023B6932AC}"/>
                </a:ext>
              </a:extLst>
            </p:cNvPr>
            <p:cNvSpPr/>
            <p:nvPr/>
          </p:nvSpPr>
          <p:spPr>
            <a:xfrm>
              <a:off x="10707659" y="448765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33EA558A-7879-4A23-92E8-440F039521BA}"/>
                </a:ext>
              </a:extLst>
            </p:cNvPr>
            <p:cNvSpPr txBox="1"/>
            <p:nvPr/>
          </p:nvSpPr>
          <p:spPr>
            <a:xfrm>
              <a:off x="2762414" y="2300251"/>
              <a:ext cx="892867" cy="305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VF Drivers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IDPF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IAVF</a:t>
              </a:r>
            </a:p>
          </p:txBody>
        </p: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4EE1E483-DBCF-4571-85ED-F56DC57FA81C}"/>
                </a:ext>
              </a:extLst>
            </p:cNvPr>
            <p:cNvCxnSpPr>
              <a:cxnSpLocks/>
              <a:endCxn id="124" idx="0"/>
            </p:cNvCxnSpPr>
            <p:nvPr/>
          </p:nvCxnSpPr>
          <p:spPr>
            <a:xfrm rot="16200000" flipH="1">
              <a:off x="8754645" y="2251361"/>
              <a:ext cx="370740" cy="57306"/>
            </a:xfrm>
            <a:prstGeom prst="bentConnector3">
              <a:avLst>
                <a:gd name="adj1" fmla="val 50000"/>
              </a:avLst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834921-7FE9-46BF-B66A-80DF07E05734}"/>
                </a:ext>
              </a:extLst>
            </p:cNvPr>
            <p:cNvSpPr/>
            <p:nvPr/>
          </p:nvSpPr>
          <p:spPr>
            <a:xfrm>
              <a:off x="6640787" y="361982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 NETDEV</a:t>
              </a: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74E746D-4415-4FE1-9DD7-A3B8B60BF4D1}"/>
                </a:ext>
              </a:extLst>
            </p:cNvPr>
            <p:cNvSpPr/>
            <p:nvPr/>
          </p:nvSpPr>
          <p:spPr>
            <a:xfrm>
              <a:off x="7194712" y="361776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dirty="0">
                  <a:solidFill>
                    <a:schemeClr val="tx1"/>
                  </a:solidFill>
                  <a:latin typeface="Consolas" panose="020B0609020204030204" pitchFamily="49" charset="0"/>
                </a:rPr>
                <a:t>P1 NETDEV</a:t>
              </a:r>
            </a:p>
          </p:txBody>
        </p: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6A41FA83-AA91-4719-8B11-34F37D876981}"/>
                </a:ext>
              </a:extLst>
            </p:cNvPr>
            <p:cNvCxnSpPr/>
            <p:nvPr/>
          </p:nvCxnSpPr>
          <p:spPr>
            <a:xfrm>
              <a:off x="6888269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8ACEE687-49B8-4B6C-9E5C-3DCB01B2ACBF}"/>
                </a:ext>
              </a:extLst>
            </p:cNvPr>
            <p:cNvCxnSpPr>
              <a:cxnSpLocks/>
            </p:cNvCxnSpPr>
            <p:nvPr/>
          </p:nvCxnSpPr>
          <p:spPr>
            <a:xfrm>
              <a:off x="7439677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F3E3F240-9ABC-4238-A726-7218AD9066A3}"/>
                </a:ext>
              </a:extLst>
            </p:cNvPr>
            <p:cNvSpPr/>
            <p:nvPr/>
          </p:nvSpPr>
          <p:spPr>
            <a:xfrm>
              <a:off x="6641116" y="3274698"/>
              <a:ext cx="1036319" cy="17541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0F4E5FC-D495-4835-8E18-7606FB7E958F}"/>
                </a:ext>
              </a:extLst>
            </p:cNvPr>
            <p:cNvSpPr/>
            <p:nvPr/>
          </p:nvSpPr>
          <p:spPr>
            <a:xfrm>
              <a:off x="6782155" y="2871904"/>
              <a:ext cx="750848" cy="2795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 DUMMY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46" name="Connector: Elbow 245">
              <a:extLst>
                <a:ext uri="{FF2B5EF4-FFF2-40B4-BE49-F238E27FC236}">
                  <a16:creationId xmlns:a16="http://schemas.microsoft.com/office/drawing/2014/main" id="{8DEE50CD-7A7E-48CC-84D8-11BFF31FE174}"/>
                </a:ext>
              </a:extLst>
            </p:cNvPr>
            <p:cNvCxnSpPr>
              <a:cxnSpLocks/>
              <a:stCxn id="144" idx="2"/>
              <a:endCxn id="6" idx="0"/>
            </p:cNvCxnSpPr>
            <p:nvPr/>
          </p:nvCxnSpPr>
          <p:spPr>
            <a:xfrm rot="5400000">
              <a:off x="6939717" y="3400265"/>
              <a:ext cx="169712" cy="26940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ctor: Elbow 247">
              <a:extLst>
                <a:ext uri="{FF2B5EF4-FFF2-40B4-BE49-F238E27FC236}">
                  <a16:creationId xmlns:a16="http://schemas.microsoft.com/office/drawing/2014/main" id="{29091AD0-543F-4F4C-AB78-8FF92FEE7C14}"/>
                </a:ext>
              </a:extLst>
            </p:cNvPr>
            <p:cNvCxnSpPr>
              <a:cxnSpLocks/>
              <a:stCxn id="144" idx="2"/>
              <a:endCxn id="171" idx="0"/>
            </p:cNvCxnSpPr>
            <p:nvPr/>
          </p:nvCxnSpPr>
          <p:spPr>
            <a:xfrm rot="16200000" flipH="1">
              <a:off x="7217710" y="3391676"/>
              <a:ext cx="167652" cy="284521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>
              <a:extLst>
                <a:ext uri="{FF2B5EF4-FFF2-40B4-BE49-F238E27FC236}">
                  <a16:creationId xmlns:a16="http://schemas.microsoft.com/office/drawing/2014/main" id="{EA200D3A-7A70-4FF6-962F-91F6108F4103}"/>
                </a:ext>
              </a:extLst>
            </p:cNvPr>
            <p:cNvCxnSpPr>
              <a:cxnSpLocks/>
              <a:stCxn id="153" idx="4"/>
              <a:endCxn id="144" idx="0"/>
            </p:cNvCxnSpPr>
            <p:nvPr/>
          </p:nvCxnSpPr>
          <p:spPr>
            <a:xfrm>
              <a:off x="7157579" y="3151491"/>
              <a:ext cx="1696" cy="123207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ctor: Elbow 252">
              <a:extLst>
                <a:ext uri="{FF2B5EF4-FFF2-40B4-BE49-F238E27FC236}">
                  <a16:creationId xmlns:a16="http://schemas.microsoft.com/office/drawing/2014/main" id="{08F3945A-62DC-456A-95A3-58EC45646344}"/>
                </a:ext>
              </a:extLst>
            </p:cNvPr>
            <p:cNvCxnSpPr>
              <a:cxnSpLocks/>
              <a:stCxn id="123" idx="1"/>
              <a:endCxn id="153" idx="6"/>
            </p:cNvCxnSpPr>
            <p:nvPr/>
          </p:nvCxnSpPr>
          <p:spPr>
            <a:xfrm rot="10800000" flipV="1">
              <a:off x="7533004" y="2916469"/>
              <a:ext cx="1124405" cy="95228"/>
            </a:xfrm>
            <a:prstGeom prst="bentConnector3">
              <a:avLst/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C01C1B3-3F79-48D2-9DBE-4F8730DA48D4}"/>
                </a:ext>
              </a:extLst>
            </p:cNvPr>
            <p:cNvSpPr txBox="1"/>
            <p:nvPr/>
          </p:nvSpPr>
          <p:spPr>
            <a:xfrm>
              <a:off x="8237094" y="1697005"/>
              <a:ext cx="945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OvS VxLAN logical port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E5C6D79-53E0-4943-87A8-AFB2A90100C1}"/>
                </a:ext>
              </a:extLst>
            </p:cNvPr>
            <p:cNvSpPr txBox="1"/>
            <p:nvPr/>
          </p:nvSpPr>
          <p:spPr>
            <a:xfrm>
              <a:off x="7787678" y="2653468"/>
              <a:ext cx="1209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Linux Tunnel NETDEV created by OvS tunnel config</a:t>
              </a: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83F23F81-61E8-4C6E-9982-579B4A1E9781}"/>
              </a:ext>
            </a:extLst>
          </p:cNvPr>
          <p:cNvSpPr/>
          <p:nvPr/>
        </p:nvSpPr>
        <p:spPr>
          <a:xfrm>
            <a:off x="981512" y="3226297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5EF2CE0-B6C2-4E08-9283-05827846D860}"/>
              </a:ext>
            </a:extLst>
          </p:cNvPr>
          <p:cNvSpPr/>
          <p:nvPr/>
        </p:nvSpPr>
        <p:spPr>
          <a:xfrm>
            <a:off x="1615372" y="3238184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i`dpf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C97680C-ABB4-4E2A-BB55-6982AF3FFC43}"/>
              </a:ext>
            </a:extLst>
          </p:cNvPr>
          <p:cNvSpPr/>
          <p:nvPr/>
        </p:nvSpPr>
        <p:spPr>
          <a:xfrm>
            <a:off x="2365944" y="3234358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A28D678-A792-4542-892A-EF7DE0418C34}"/>
              </a:ext>
            </a:extLst>
          </p:cNvPr>
          <p:cNvSpPr/>
          <p:nvPr/>
        </p:nvSpPr>
        <p:spPr>
          <a:xfrm>
            <a:off x="3192763" y="3207323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C0283-5DF2-4574-8899-D4F90026E93A}"/>
              </a:ext>
            </a:extLst>
          </p:cNvPr>
          <p:cNvSpPr txBox="1"/>
          <p:nvPr/>
        </p:nvSpPr>
        <p:spPr>
          <a:xfrm>
            <a:off x="11298166" y="2774621"/>
            <a:ext cx="5196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Stratum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426365-9EDD-42D7-9751-394B4B021DD2}"/>
              </a:ext>
            </a:extLst>
          </p:cNvPr>
          <p:cNvSpPr txBox="1"/>
          <p:nvPr/>
        </p:nvSpPr>
        <p:spPr>
          <a:xfrm>
            <a:off x="9568640" y="3177280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/>
              <a:t>krnlmon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3EAEB08-92F0-4545-8BFB-3E334626F432}"/>
              </a:ext>
            </a:extLst>
          </p:cNvPr>
          <p:cNvSpPr/>
          <p:nvPr/>
        </p:nvSpPr>
        <p:spPr>
          <a:xfrm>
            <a:off x="9343294" y="1840798"/>
            <a:ext cx="2740586" cy="22340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667" b="1">
                <a:solidFill>
                  <a:srgbClr val="C00000"/>
                </a:solidFill>
                <a:latin typeface="Consolas" panose="020B0609020204030204" pitchFamily="49" charset="0"/>
              </a:rPr>
              <a:t>Infrap4d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70AFAD2-2195-4A37-8B09-5A822CDDFDBE}"/>
              </a:ext>
            </a:extLst>
          </p:cNvPr>
          <p:cNvSpPr txBox="1"/>
          <p:nvPr/>
        </p:nvSpPr>
        <p:spPr>
          <a:xfrm>
            <a:off x="2783758" y="4019458"/>
            <a:ext cx="382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…</a:t>
            </a:r>
          </a:p>
        </p:txBody>
      </p:sp>
      <p:sp>
        <p:nvSpPr>
          <p:cNvPr id="169" name="Title 1">
            <a:extLst>
              <a:ext uri="{FF2B5EF4-FFF2-40B4-BE49-F238E27FC236}">
                <a16:creationId xmlns:a16="http://schemas.microsoft.com/office/drawing/2014/main" id="{1C9D61EB-38F1-4DCF-9AC5-953372F507E2}"/>
              </a:ext>
            </a:extLst>
          </p:cNvPr>
          <p:cNvSpPr txBox="1">
            <a:spLocks/>
          </p:cNvSpPr>
          <p:nvPr/>
        </p:nvSpPr>
        <p:spPr>
          <a:xfrm>
            <a:off x="512663" y="233616"/>
            <a:ext cx="10515600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ARP resolution and IPU Programming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B0A06B4-0339-4236-B120-EC7DF4F9B875}"/>
                  </a:ext>
                </a:extLst>
              </p14:cNvPr>
              <p14:cNvContentPartPr/>
              <p14:nvPr/>
            </p14:nvContentPartPr>
            <p14:xfrm>
              <a:off x="4399703" y="6532249"/>
              <a:ext cx="146880" cy="2592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B0A06B4-0339-4236-B120-EC7DF4F9B8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1703" y="6514609"/>
                <a:ext cx="18252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CAEC463-ADF9-44A9-A48D-9736FF815E17}"/>
                  </a:ext>
                </a:extLst>
              </p14:cNvPr>
              <p14:cNvContentPartPr/>
              <p14:nvPr/>
            </p14:nvContentPartPr>
            <p14:xfrm>
              <a:off x="5406263" y="4322209"/>
              <a:ext cx="1485000" cy="8355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CAEC463-ADF9-44A9-A48D-9736FF815E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88263" y="4304569"/>
                <a:ext cx="1520640" cy="87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A7EA75C-3649-410F-9424-757A44DA7E6F}"/>
                  </a:ext>
                </a:extLst>
              </p14:cNvPr>
              <p14:cNvContentPartPr/>
              <p14:nvPr/>
            </p14:nvContentPartPr>
            <p14:xfrm>
              <a:off x="5841143" y="4273609"/>
              <a:ext cx="1551960" cy="9021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A7EA75C-3649-410F-9424-757A44DA7E6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23503" y="4255609"/>
                <a:ext cx="1587600" cy="93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71E60720-2C27-4391-A4CC-61BDC3980FCE}"/>
              </a:ext>
            </a:extLst>
          </p:cNvPr>
          <p:cNvGrpSpPr/>
          <p:nvPr/>
        </p:nvGrpSpPr>
        <p:grpSpPr>
          <a:xfrm>
            <a:off x="9652103" y="4497889"/>
            <a:ext cx="417240" cy="198360"/>
            <a:chOff x="9652103" y="4497889"/>
            <a:chExt cx="417240" cy="19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E1F45A6-C48A-4302-8BEF-5CE5AB7D87DE}"/>
                    </a:ext>
                  </a:extLst>
                </p14:cNvPr>
                <p14:cNvContentPartPr/>
                <p14:nvPr/>
              </p14:nvContentPartPr>
              <p14:xfrm>
                <a:off x="9652103" y="4497889"/>
                <a:ext cx="160200" cy="1717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E1F45A6-C48A-4302-8BEF-5CE5AB7D87D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643103" y="4488889"/>
                  <a:ext cx="1778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8310B60-C965-40EB-B442-7AE199F9C522}"/>
                    </a:ext>
                  </a:extLst>
                </p14:cNvPr>
                <p14:cNvContentPartPr/>
                <p14:nvPr/>
              </p14:nvContentPartPr>
              <p14:xfrm>
                <a:off x="9928943" y="4507609"/>
                <a:ext cx="140400" cy="1886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8310B60-C965-40EB-B442-7AE199F9C52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920303" y="4498609"/>
                  <a:ext cx="158040" cy="2062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871D88DF-6AD8-4965-BC11-D769DB5C1C01}"/>
              </a:ext>
            </a:extLst>
          </p:cNvPr>
          <p:cNvSpPr txBox="1"/>
          <p:nvPr/>
        </p:nvSpPr>
        <p:spPr>
          <a:xfrm>
            <a:off x="8419217" y="4615760"/>
            <a:ext cx="1379948" cy="401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>
                <a:highlight>
                  <a:srgbClr val="00FFFF"/>
                </a:highlight>
                <a:latin typeface="Consolas" panose="020B0609020204030204" pitchFamily="49" charset="0"/>
              </a:rPr>
              <a:t>Dynamic Neighbors learnt by Kernel are sent to userspace via netlink.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3EB4AD2C-4859-41B6-8BAF-507665665210}"/>
                  </a:ext>
                </a:extLst>
              </p14:cNvPr>
              <p14:cNvContentPartPr/>
              <p14:nvPr/>
            </p14:nvContentPartPr>
            <p14:xfrm>
              <a:off x="6691201" y="6519007"/>
              <a:ext cx="146880" cy="259200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3EB4AD2C-4859-41B6-8BAF-50766566521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73201" y="6501367"/>
                <a:ext cx="182520" cy="2948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1" name="Table 4">
            <a:extLst>
              <a:ext uri="{FF2B5EF4-FFF2-40B4-BE49-F238E27FC236}">
                <a16:creationId xmlns:a16="http://schemas.microsoft.com/office/drawing/2014/main" id="{CCF1310C-96F7-4941-9AD5-958672D93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901932"/>
              </p:ext>
            </p:extLst>
          </p:nvPr>
        </p:nvGraphicFramePr>
        <p:xfrm>
          <a:off x="8436981" y="5476797"/>
          <a:ext cx="3516293" cy="79688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05385">
                  <a:extLst>
                    <a:ext uri="{9D8B030D-6E8A-4147-A177-3AD203B41FA5}">
                      <a16:colId xmlns:a16="http://schemas.microsoft.com/office/drawing/2014/main" val="2899290931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3804141096"/>
                    </a:ext>
                  </a:extLst>
                </a:gridCol>
                <a:gridCol w="1376407">
                  <a:extLst>
                    <a:ext uri="{9D8B030D-6E8A-4147-A177-3AD203B41FA5}">
                      <a16:colId xmlns:a16="http://schemas.microsoft.com/office/drawing/2014/main" val="3021417227"/>
                    </a:ext>
                  </a:extLst>
                </a:gridCol>
              </a:tblGrid>
              <a:tr h="2268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</a:rPr>
                        <a:t>Match Key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163618"/>
                  </a:ext>
                </a:extLst>
              </a:tr>
              <a:tr h="276523">
                <a:tc>
                  <a:txBody>
                    <a:bodyPr/>
                    <a:lstStyle/>
                    <a:p>
                      <a:r>
                        <a:rPr lang="en-US" sz="1000" dirty="0"/>
                        <a:t>l2_fwd_rx_table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P0 Netdev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l2_fwd(P0)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669726"/>
                  </a:ext>
                </a:extLst>
              </a:tr>
              <a:tr h="276523"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neighbor_mod_table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nbr_id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set_outer_mac(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dmac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3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4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C7D3-EAC9-4F4E-BFCF-0DFEDD8F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FRR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3E28-9527-497F-B273-B5ED81F5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83" y="1552353"/>
            <a:ext cx="11255385" cy="38807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FRR provides IP routing services. FRR installs routing decisions into the OS kernel, allowing the kernel networking stack to make the corresponding forwarding decisions.</a:t>
            </a:r>
          </a:p>
          <a:p>
            <a:r>
              <a:rPr lang="en-US" dirty="0"/>
              <a:t>Dynamic routes learnt by FRR are programmed in kernel and these result in a netlink notification for the SAI switchLink in p4 control plane.</a:t>
            </a:r>
          </a:p>
          <a:p>
            <a:r>
              <a:rPr lang="en-US" dirty="0"/>
              <a:t>Based on the route learns, p4 control plane programs the specific tables in the target with proper match-fields and action to perform when the key matches.</a:t>
            </a:r>
          </a:p>
        </p:txBody>
      </p:sp>
    </p:spTree>
    <p:extLst>
      <p:ext uri="{BB962C8B-B14F-4D97-AF65-F5344CB8AC3E}">
        <p14:creationId xmlns:p14="http://schemas.microsoft.com/office/powerpoint/2010/main" val="1322592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2365FC-8BFC-4D99-BBC5-6122F8557346}"/>
              </a:ext>
            </a:extLst>
          </p:cNvPr>
          <p:cNvGrpSpPr/>
          <p:nvPr/>
        </p:nvGrpSpPr>
        <p:grpSpPr>
          <a:xfrm>
            <a:off x="134661" y="1032103"/>
            <a:ext cx="11960857" cy="5501117"/>
            <a:chOff x="179314" y="869856"/>
            <a:chExt cx="11960857" cy="4968021"/>
          </a:xfrm>
        </p:grpSpPr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90086671-5155-4035-9114-91735871A773}"/>
                </a:ext>
              </a:extLst>
            </p:cNvPr>
            <p:cNvSpPr/>
            <p:nvPr/>
          </p:nvSpPr>
          <p:spPr>
            <a:xfrm>
              <a:off x="179314" y="869856"/>
              <a:ext cx="4807819" cy="3626642"/>
            </a:xfrm>
            <a:prstGeom prst="rect">
              <a:avLst/>
            </a:prstGeom>
            <a:solidFill>
              <a:srgbClr val="ABB6B9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00"/>
                  </a:highlight>
                  <a:latin typeface="Consolas" panose="020B0609020204030204" pitchFamily="49" charset="0"/>
                </a:rPr>
                <a:t>HOST SERVER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038A7E2-DEFD-4513-8BCD-573C1413A9B7}"/>
                </a:ext>
              </a:extLst>
            </p:cNvPr>
            <p:cNvSpPr/>
            <p:nvPr/>
          </p:nvSpPr>
          <p:spPr>
            <a:xfrm>
              <a:off x="5015368" y="878034"/>
              <a:ext cx="7124803" cy="358354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67">
                  <a:solidFill>
                    <a:schemeClr val="tx1"/>
                  </a:solidFill>
                  <a:highlight>
                    <a:srgbClr val="00FFFF"/>
                  </a:highlight>
                  <a:latin typeface="Consolas" panose="020B0609020204030204" pitchFamily="49" charset="0"/>
                </a:rPr>
                <a:t>IPU/ACC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A2A23F1-6E62-4F3A-96EF-5360414593A0}"/>
                </a:ext>
              </a:extLst>
            </p:cNvPr>
            <p:cNvSpPr/>
            <p:nvPr/>
          </p:nvSpPr>
          <p:spPr>
            <a:xfrm>
              <a:off x="230437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VM129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2A9E59F-BE3D-464E-BDA2-EE80BF28AB99}"/>
                </a:ext>
              </a:extLst>
            </p:cNvPr>
            <p:cNvSpPr/>
            <p:nvPr/>
          </p:nvSpPr>
          <p:spPr>
            <a:xfrm>
              <a:off x="3156612" y="1689302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VM256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43E38EA-FDF9-4E2E-BB55-907E05ACCCF2}"/>
                </a:ext>
              </a:extLst>
            </p:cNvPr>
            <p:cNvSpPr txBox="1"/>
            <p:nvPr/>
          </p:nvSpPr>
          <p:spPr>
            <a:xfrm>
              <a:off x="2915619" y="1758513"/>
              <a:ext cx="382174" cy="305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ED823BC-0659-4CD0-8A30-C86CE64851AE}"/>
                </a:ext>
              </a:extLst>
            </p:cNvPr>
            <p:cNvSpPr/>
            <p:nvPr/>
          </p:nvSpPr>
          <p:spPr>
            <a:xfrm>
              <a:off x="5199701" y="4009576"/>
              <a:ext cx="329184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F2CE8D6-D64D-4B6B-9AC2-D253DA6456A7}"/>
                </a:ext>
              </a:extLst>
            </p:cNvPr>
            <p:cNvSpPr/>
            <p:nvPr/>
          </p:nvSpPr>
          <p:spPr>
            <a:xfrm>
              <a:off x="6830098" y="2299396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77ABAEE-78CE-4605-918B-8CFD20AC873A}"/>
                </a:ext>
              </a:extLst>
            </p:cNvPr>
            <p:cNvSpPr/>
            <p:nvPr/>
          </p:nvSpPr>
          <p:spPr>
            <a:xfrm>
              <a:off x="6059176" y="2566637"/>
              <a:ext cx="576432" cy="28048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HOST1 NETDEV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7BD2D39-4CCD-4E98-8B67-71E44639BE3D}"/>
                </a:ext>
              </a:extLst>
            </p:cNvPr>
            <p:cNvSpPr/>
            <p:nvPr/>
          </p:nvSpPr>
          <p:spPr>
            <a:xfrm>
              <a:off x="5225144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A5FE417-AFAC-4A5C-8AB6-3C42E2E1F150}"/>
                </a:ext>
              </a:extLst>
            </p:cNvPr>
            <p:cNvSpPr/>
            <p:nvPr/>
          </p:nvSpPr>
          <p:spPr>
            <a:xfrm>
              <a:off x="5780878" y="1902829"/>
              <a:ext cx="498169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FA13545-E7FA-4810-BFAD-185919CA4D4F}"/>
                </a:ext>
              </a:extLst>
            </p:cNvPr>
            <p:cNvSpPr/>
            <p:nvPr/>
          </p:nvSpPr>
          <p:spPr>
            <a:xfrm>
              <a:off x="6435223" y="1902829"/>
              <a:ext cx="601263" cy="203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VLAN128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81C466A1-0DC1-4CBB-A0D3-FBF74BA1F837}"/>
                </a:ext>
              </a:extLst>
            </p:cNvPr>
            <p:cNvCxnSpPr>
              <a:cxnSpLocks/>
              <a:stCxn id="42" idx="4"/>
              <a:endCxn id="18" idx="1"/>
            </p:cNvCxnSpPr>
            <p:nvPr/>
          </p:nvCxnSpPr>
          <p:spPr>
            <a:xfrm rot="16200000" flipH="1">
              <a:off x="5988291" y="1591967"/>
              <a:ext cx="327741" cy="135586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0B2D5510-0752-4AED-B147-1DCA21F6EEEB}"/>
                </a:ext>
              </a:extLst>
            </p:cNvPr>
            <p:cNvCxnSpPr>
              <a:cxnSpLocks/>
              <a:stCxn id="43" idx="4"/>
              <a:endCxn id="18" idx="1"/>
            </p:cNvCxnSpPr>
            <p:nvPr/>
          </p:nvCxnSpPr>
          <p:spPr>
            <a:xfrm rot="16200000" flipH="1">
              <a:off x="6266158" y="1869834"/>
              <a:ext cx="327741" cy="800135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1DA1ECE-242E-4900-A056-6538E11A9546}"/>
                </a:ext>
              </a:extLst>
            </p:cNvPr>
            <p:cNvSpPr/>
            <p:nvPr/>
          </p:nvSpPr>
          <p:spPr>
            <a:xfrm>
              <a:off x="7241850" y="1902830"/>
              <a:ext cx="600154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VLAN129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5E199F7-ED0E-4066-BD90-8746E8648232}"/>
                </a:ext>
              </a:extLst>
            </p:cNvPr>
            <p:cNvSpPr/>
            <p:nvPr/>
          </p:nvSpPr>
          <p:spPr>
            <a:xfrm>
              <a:off x="7907120" y="1894529"/>
              <a:ext cx="601262" cy="2032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VLAN256</a:t>
              </a:r>
            </a:p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B4680A07-8092-4606-AD10-CD3F2FAE18DC}"/>
                </a:ext>
              </a:extLst>
            </p:cNvPr>
            <p:cNvCxnSpPr>
              <a:cxnSpLocks/>
              <a:stCxn id="59" idx="4"/>
              <a:endCxn id="18" idx="3"/>
            </p:cNvCxnSpPr>
            <p:nvPr/>
          </p:nvCxnSpPr>
          <p:spPr>
            <a:xfrm rot="5400000">
              <a:off x="7333497" y="2225341"/>
              <a:ext cx="327742" cy="89119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or: Elbow 62">
              <a:extLst>
                <a:ext uri="{FF2B5EF4-FFF2-40B4-BE49-F238E27FC236}">
                  <a16:creationId xmlns:a16="http://schemas.microsoft.com/office/drawing/2014/main" id="{9651248E-80B4-4D50-B064-D9D3F89CFE45}"/>
                </a:ext>
              </a:extLst>
            </p:cNvPr>
            <p:cNvCxnSpPr>
              <a:cxnSpLocks/>
              <a:stCxn id="60" idx="4"/>
              <a:endCxn id="18" idx="3"/>
            </p:cNvCxnSpPr>
            <p:nvPr/>
          </p:nvCxnSpPr>
          <p:spPr>
            <a:xfrm rot="5400000">
              <a:off x="7662259" y="1888279"/>
              <a:ext cx="336043" cy="7549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or: Elbow 92">
              <a:extLst>
                <a:ext uri="{FF2B5EF4-FFF2-40B4-BE49-F238E27FC236}">
                  <a16:creationId xmlns:a16="http://schemas.microsoft.com/office/drawing/2014/main" id="{54E417CC-2275-4B74-9EDA-4C61A88DED68}"/>
                </a:ext>
              </a:extLst>
            </p:cNvPr>
            <p:cNvCxnSpPr>
              <a:cxnSpLocks/>
              <a:stCxn id="44" idx="4"/>
              <a:endCxn id="18" idx="1"/>
            </p:cNvCxnSpPr>
            <p:nvPr/>
          </p:nvCxnSpPr>
          <p:spPr>
            <a:xfrm rot="16200000" flipH="1">
              <a:off x="6619105" y="2222778"/>
              <a:ext cx="327742" cy="94243"/>
            </a:xfrm>
            <a:prstGeom prst="bentConnector2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3DC52FBA-DDDC-4E8C-8BFF-88AD5552B35A}"/>
                </a:ext>
              </a:extLst>
            </p:cNvPr>
            <p:cNvSpPr txBox="1"/>
            <p:nvPr/>
          </p:nvSpPr>
          <p:spPr>
            <a:xfrm>
              <a:off x="622571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82422A7-53A3-45A5-8DD8-E98271FDD464}"/>
                </a:ext>
              </a:extLst>
            </p:cNvPr>
            <p:cNvSpPr txBox="1"/>
            <p:nvPr/>
          </p:nvSpPr>
          <p:spPr>
            <a:xfrm>
              <a:off x="8350942" y="1794956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D1166C7-6676-4CB0-82A5-D1FB70C6ED77}"/>
                </a:ext>
              </a:extLst>
            </p:cNvPr>
            <p:cNvSpPr/>
            <p:nvPr/>
          </p:nvSpPr>
          <p:spPr>
            <a:xfrm>
              <a:off x="5184378" y="1227508"/>
              <a:ext cx="4095742" cy="3909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BR-INT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5584DFED-6EEC-46DE-99DE-F7D43EDE46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74228" y="163169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2776DDF4-C569-44A4-B368-F44389215E96}"/>
                </a:ext>
              </a:extLst>
            </p:cNvPr>
            <p:cNvCxnSpPr/>
            <p:nvPr/>
          </p:nvCxnSpPr>
          <p:spPr>
            <a:xfrm flipH="1" flipV="1">
              <a:off x="6029962" y="1632905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FF61124A-20FC-499F-950A-701D4197E272}"/>
                </a:ext>
              </a:extLst>
            </p:cNvPr>
            <p:cNvCxnSpPr/>
            <p:nvPr/>
          </p:nvCxnSpPr>
          <p:spPr>
            <a:xfrm flipH="1" flipV="1">
              <a:off x="6684306" y="162536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53688307-2CC3-41F1-B670-5DE84AB9ABFC}"/>
                </a:ext>
              </a:extLst>
            </p:cNvPr>
            <p:cNvCxnSpPr/>
            <p:nvPr/>
          </p:nvCxnSpPr>
          <p:spPr>
            <a:xfrm flipH="1" flipV="1">
              <a:off x="7594040" y="1620580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9E7AC518-33CD-45B3-B479-6ABA8C6A44A4}"/>
                </a:ext>
              </a:extLst>
            </p:cNvPr>
            <p:cNvCxnSpPr/>
            <p:nvPr/>
          </p:nvCxnSpPr>
          <p:spPr>
            <a:xfrm flipH="1" flipV="1">
              <a:off x="8148650" y="1620031"/>
              <a:ext cx="1" cy="26822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1C62207-580F-401B-BADF-3B38550F03C4}"/>
                </a:ext>
              </a:extLst>
            </p:cNvPr>
            <p:cNvSpPr/>
            <p:nvPr/>
          </p:nvSpPr>
          <p:spPr>
            <a:xfrm>
              <a:off x="8636691" y="1878691"/>
              <a:ext cx="550923" cy="2032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67">
                  <a:solidFill>
                    <a:schemeClr val="tx1"/>
                  </a:solidFill>
                  <a:latin typeface="Consolas" panose="020B0609020204030204" pitchFamily="49" charset="0"/>
                </a:rPr>
                <a:t>VXLAN0</a:t>
              </a:r>
            </a:p>
          </p:txBody>
        </p: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75D26EF5-DA80-46BE-953A-6CA491685A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68338" y="1586925"/>
              <a:ext cx="14349" cy="3241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D5117E33-1C26-48C8-975F-1CAEE27723F9}"/>
                </a:ext>
              </a:extLst>
            </p:cNvPr>
            <p:cNvSpPr/>
            <p:nvPr/>
          </p:nvSpPr>
          <p:spPr>
            <a:xfrm>
              <a:off x="8657409" y="2811998"/>
              <a:ext cx="622710" cy="20894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VxLAN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F48763F4-7FB1-4631-87AD-98CE9EDD74D7}"/>
                </a:ext>
              </a:extLst>
            </p:cNvPr>
            <p:cNvSpPr/>
            <p:nvPr/>
          </p:nvSpPr>
          <p:spPr>
            <a:xfrm>
              <a:off x="8657216" y="2465384"/>
              <a:ext cx="622903" cy="2216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VXLAN-SYS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DC8F04E-182F-4928-AF56-B83893EF3472}"/>
                </a:ext>
              </a:extLst>
            </p:cNvPr>
            <p:cNvCxnSpPr>
              <a:cxnSpLocks/>
              <a:stCxn id="124" idx="4"/>
              <a:endCxn id="123" idx="0"/>
            </p:cNvCxnSpPr>
            <p:nvPr/>
          </p:nvCxnSpPr>
          <p:spPr>
            <a:xfrm>
              <a:off x="8968668" y="2687074"/>
              <a:ext cx="96" cy="124924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6BEAF0B7-8081-47FA-99B7-5EBE25C58D02}"/>
                </a:ext>
              </a:extLst>
            </p:cNvPr>
            <p:cNvSpPr/>
            <p:nvPr/>
          </p:nvSpPr>
          <p:spPr>
            <a:xfrm>
              <a:off x="10785222" y="4004244"/>
              <a:ext cx="622710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B9393B10-6C8D-4E28-909B-0569738E4734}"/>
                </a:ext>
              </a:extLst>
            </p:cNvPr>
            <p:cNvSpPr/>
            <p:nvPr/>
          </p:nvSpPr>
          <p:spPr>
            <a:xfrm>
              <a:off x="10785222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dirty="0" err="1">
                  <a:latin typeface="Consolas" panose="020B0609020204030204" pitchFamily="49" charset="0"/>
                </a:rPr>
                <a:t>PipeMgr</a:t>
              </a:r>
              <a:endParaRPr lang="en-US" sz="667" dirty="0">
                <a:latin typeface="Consolas" panose="020B0609020204030204" pitchFamily="49" charset="0"/>
              </a:endParaRP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6BAC8F18-BD47-4528-945F-BFCAD1F3C516}"/>
                </a:ext>
              </a:extLst>
            </p:cNvPr>
            <p:cNvSpPr/>
            <p:nvPr/>
          </p:nvSpPr>
          <p:spPr>
            <a:xfrm>
              <a:off x="11434421" y="3099622"/>
              <a:ext cx="510226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latin typeface="Consolas" panose="020B0609020204030204" pitchFamily="49" charset="0"/>
                </a:rPr>
                <a:t>PortMgr</a:t>
              </a:r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D2F0F666-BC04-49CF-A306-E6C1FEEF0A17}"/>
                </a:ext>
              </a:extLst>
            </p:cNvPr>
            <p:cNvSpPr/>
            <p:nvPr/>
          </p:nvSpPr>
          <p:spPr>
            <a:xfrm>
              <a:off x="10785222" y="2910671"/>
              <a:ext cx="1159425" cy="182880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TDI</a:t>
              </a:r>
            </a:p>
          </p:txBody>
        </p:sp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319A8FA4-9CF2-491A-8417-3083FEEB5349}"/>
                </a:ext>
              </a:extLst>
            </p:cNvPr>
            <p:cNvSpPr/>
            <p:nvPr/>
          </p:nvSpPr>
          <p:spPr>
            <a:xfrm>
              <a:off x="10788156" y="3294765"/>
              <a:ext cx="1159425" cy="1828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latin typeface="Consolas" panose="020B0609020204030204" pitchFamily="49" charset="0"/>
                </a:rPr>
                <a:t>CPFLib</a:t>
              </a:r>
              <a:endParaRPr lang="en-US" sz="667">
                <a:latin typeface="Consolas" panose="020B0609020204030204" pitchFamily="49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7671197-34BD-47D7-B571-AE22892533A9}"/>
                </a:ext>
              </a:extLst>
            </p:cNvPr>
            <p:cNvSpPr/>
            <p:nvPr/>
          </p:nvSpPr>
          <p:spPr>
            <a:xfrm>
              <a:off x="10637867" y="2699115"/>
              <a:ext cx="1463039" cy="8503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P4SDE</a:t>
              </a:r>
            </a:p>
          </p:txBody>
        </p:sp>
        <p:cxnSp>
          <p:nvCxnSpPr>
            <p:cNvPr id="143" name="Connector: Elbow 142">
              <a:extLst>
                <a:ext uri="{FF2B5EF4-FFF2-40B4-BE49-F238E27FC236}">
                  <a16:creationId xmlns:a16="http://schemas.microsoft.com/office/drawing/2014/main" id="{6528A34C-8E00-438B-AB5A-831CCC98E4EA}"/>
                </a:ext>
              </a:extLst>
            </p:cNvPr>
            <p:cNvCxnSpPr>
              <a:cxnSpLocks/>
              <a:stCxn id="141" idx="2"/>
              <a:endCxn id="135" idx="0"/>
            </p:cNvCxnSpPr>
            <p:nvPr/>
          </p:nvCxnSpPr>
          <p:spPr>
            <a:xfrm rot="5400000">
              <a:off x="11005603" y="3640461"/>
              <a:ext cx="454756" cy="272809"/>
            </a:xfrm>
            <a:prstGeom prst="bentConnector3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F7E8C09D-E9D3-495B-B87B-2C1E58120ECB}"/>
                </a:ext>
              </a:extLst>
            </p:cNvPr>
            <p:cNvSpPr/>
            <p:nvPr/>
          </p:nvSpPr>
          <p:spPr>
            <a:xfrm>
              <a:off x="10696348" y="2280951"/>
              <a:ext cx="1361647" cy="208259"/>
            </a:xfrm>
            <a:prstGeom prst="roundRect">
              <a:avLst/>
            </a:prstGeom>
            <a:solidFill>
              <a:schemeClr val="accent4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TDI Calls</a:t>
              </a:r>
            </a:p>
          </p:txBody>
        </p: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3E40BA43-E2A5-4E8B-BDBD-172511D6F75A}"/>
                </a:ext>
              </a:extLst>
            </p:cNvPr>
            <p:cNvCxnSpPr>
              <a:cxnSpLocks/>
              <a:stCxn id="147" idx="2"/>
              <a:endCxn id="141" idx="0"/>
            </p:cNvCxnSpPr>
            <p:nvPr/>
          </p:nvCxnSpPr>
          <p:spPr>
            <a:xfrm flipH="1">
              <a:off x="11369387" y="2489210"/>
              <a:ext cx="7785" cy="209907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3938D95C-D68A-4F3C-BD72-1C7921F8C445}"/>
                </a:ext>
              </a:extLst>
            </p:cNvPr>
            <p:cNvSpPr/>
            <p:nvPr/>
          </p:nvSpPr>
          <p:spPr>
            <a:xfrm>
              <a:off x="10696348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E483E10B-E786-47E6-895C-8DDDFE2D3C5B}"/>
                </a:ext>
              </a:extLst>
            </p:cNvPr>
            <p:cNvSpPr/>
            <p:nvPr/>
          </p:nvSpPr>
          <p:spPr>
            <a:xfrm>
              <a:off x="11458894" y="1924537"/>
              <a:ext cx="599101" cy="20825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Service</a:t>
              </a: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6AD785C3-18F2-4301-956E-6C0C05CA8EA5}"/>
                </a:ext>
              </a:extLst>
            </p:cNvPr>
            <p:cNvCxnSpPr/>
            <p:nvPr/>
          </p:nvCxnSpPr>
          <p:spPr>
            <a:xfrm>
              <a:off x="10995896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DB7FFEC4-056D-4D8F-8B06-4641482925A3}"/>
                </a:ext>
              </a:extLst>
            </p:cNvPr>
            <p:cNvCxnSpPr/>
            <p:nvPr/>
          </p:nvCxnSpPr>
          <p:spPr>
            <a:xfrm>
              <a:off x="11758443" y="2124175"/>
              <a:ext cx="0" cy="1706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EE218042-57E3-4297-A1ED-3CEC5B46AA06}"/>
                </a:ext>
              </a:extLst>
            </p:cNvPr>
            <p:cNvSpPr/>
            <p:nvPr/>
          </p:nvSpPr>
          <p:spPr>
            <a:xfrm>
              <a:off x="10637865" y="1773546"/>
              <a:ext cx="1463040" cy="84801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67" b="1">
                  <a:solidFill>
                    <a:srgbClr val="C00000"/>
                  </a:solidFill>
                  <a:latin typeface="Consolas" panose="020B0609020204030204" pitchFamily="49" charset="0"/>
                </a:rPr>
                <a:t>gRPC Server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90421274-5433-4403-B287-9BDE1B5D248C}"/>
                </a:ext>
              </a:extLst>
            </p:cNvPr>
            <p:cNvSpPr/>
            <p:nvPr/>
          </p:nvSpPr>
          <p:spPr>
            <a:xfrm>
              <a:off x="10696347" y="1140507"/>
              <a:ext cx="599101" cy="335216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P4rt-ctl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P4Runtime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D8404405-5DF0-4286-B0B8-D3A490A162E2}"/>
                </a:ext>
              </a:extLst>
            </p:cNvPr>
            <p:cNvSpPr/>
            <p:nvPr/>
          </p:nvSpPr>
          <p:spPr>
            <a:xfrm>
              <a:off x="11458894" y="1140507"/>
              <a:ext cx="599101" cy="33646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GNMI-CLI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OpenConfig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Client</a:t>
              </a:r>
            </a:p>
          </p:txBody>
        </p: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71D8C151-FE52-43CE-BE2C-597E6442E9A3}"/>
                </a:ext>
              </a:extLst>
            </p:cNvPr>
            <p:cNvCxnSpPr/>
            <p:nvPr/>
          </p:nvCxnSpPr>
          <p:spPr>
            <a:xfrm>
              <a:off x="10995896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FEB82BF7-AB1A-43EA-A8C2-3722A44D164F}"/>
                </a:ext>
              </a:extLst>
            </p:cNvPr>
            <p:cNvCxnSpPr/>
            <p:nvPr/>
          </p:nvCxnSpPr>
          <p:spPr>
            <a:xfrm>
              <a:off x="11758443" y="1458134"/>
              <a:ext cx="0" cy="475488"/>
            </a:xfrm>
            <a:prstGeom prst="straightConnector1">
              <a:avLst/>
            </a:prstGeom>
            <a:ln w="19050"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25F8D13A-A356-411B-96F3-B2716E9E69A3}"/>
                </a:ext>
              </a:extLst>
            </p:cNvPr>
            <p:cNvSpPr/>
            <p:nvPr/>
          </p:nvSpPr>
          <p:spPr>
            <a:xfrm>
              <a:off x="258199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0A99CC5C-D34B-4B09-BB76-5D4ADCE1CB83}"/>
                </a:ext>
              </a:extLst>
            </p:cNvPr>
            <p:cNvSpPr/>
            <p:nvPr/>
          </p:nvSpPr>
          <p:spPr>
            <a:xfrm>
              <a:off x="380232" y="2835089"/>
              <a:ext cx="293482" cy="124541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err="1">
                  <a:solidFill>
                    <a:schemeClr val="tx1"/>
                  </a:solidFill>
                </a:rPr>
                <a:t>idpf</a:t>
              </a:r>
              <a:endParaRPr lang="en-US" sz="533">
                <a:solidFill>
                  <a:schemeClr val="tx1"/>
                </a:solidFill>
              </a:endParaRPr>
            </a:p>
          </p:txBody>
        </p:sp>
        <p:sp>
          <p:nvSpPr>
            <p:cNvPr id="189" name="Rectangle: Rounded Corners 188">
              <a:extLst>
                <a:ext uri="{FF2B5EF4-FFF2-40B4-BE49-F238E27FC236}">
                  <a16:creationId xmlns:a16="http://schemas.microsoft.com/office/drawing/2014/main" id="{84875803-0C92-4920-8478-9F7C5FF86679}"/>
                </a:ext>
              </a:extLst>
            </p:cNvPr>
            <p:cNvSpPr/>
            <p:nvPr/>
          </p:nvSpPr>
          <p:spPr>
            <a:xfrm>
              <a:off x="853794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VM2</a:t>
              </a:r>
            </a:p>
          </p:txBody>
        </p:sp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DD0668C1-BFDC-4A8B-82F1-E2179FCEC916}"/>
                </a:ext>
              </a:extLst>
            </p:cNvPr>
            <p:cNvSpPr/>
            <p:nvPr/>
          </p:nvSpPr>
          <p:spPr>
            <a:xfrm>
              <a:off x="1550093" y="1678084"/>
              <a:ext cx="494891" cy="49816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</a:rPr>
                <a:t>VM128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BCCB1CCC-2A46-4004-BA4B-BC86691C0A5E}"/>
                </a:ext>
              </a:extLst>
            </p:cNvPr>
            <p:cNvSpPr txBox="1"/>
            <p:nvPr/>
          </p:nvSpPr>
          <p:spPr>
            <a:xfrm>
              <a:off x="1348683" y="1773281"/>
              <a:ext cx="190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CF1B9971-2EBB-4E50-BA2F-601A2920B242}"/>
                </a:ext>
              </a:extLst>
            </p:cNvPr>
            <p:cNvSpPr/>
            <p:nvPr/>
          </p:nvSpPr>
          <p:spPr>
            <a:xfrm>
              <a:off x="179314" y="4478251"/>
              <a:ext cx="11958630" cy="113755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1867" dirty="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6FC03DED-D6DF-4AAA-9107-37512DC854C4}"/>
                </a:ext>
              </a:extLst>
            </p:cNvPr>
            <p:cNvSpPr/>
            <p:nvPr/>
          </p:nvSpPr>
          <p:spPr>
            <a:xfrm>
              <a:off x="504304" y="4385446"/>
              <a:ext cx="420247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VF0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2746F187-9D4A-4D55-B60A-840A25DF25CA}"/>
                </a:ext>
              </a:extLst>
            </p:cNvPr>
            <p:cNvSpPr/>
            <p:nvPr/>
          </p:nvSpPr>
          <p:spPr>
            <a:xfrm>
              <a:off x="506372" y="4576434"/>
              <a:ext cx="420248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AE9EF3ED-8235-4924-9E38-74B34E877FC3}"/>
                </a:ext>
              </a:extLst>
            </p:cNvPr>
            <p:cNvSpPr/>
            <p:nvPr/>
          </p:nvSpPr>
          <p:spPr>
            <a:xfrm>
              <a:off x="983526" y="4390563"/>
              <a:ext cx="420794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77C4A2BE-63FB-4DBC-B364-50BB434CB346}"/>
                </a:ext>
              </a:extLst>
            </p:cNvPr>
            <p:cNvSpPr/>
            <p:nvPr/>
          </p:nvSpPr>
          <p:spPr>
            <a:xfrm>
              <a:off x="985593" y="4581552"/>
              <a:ext cx="42645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3BF9E68E-36C3-462E-AE4C-F2F2568CBDD8}"/>
                </a:ext>
              </a:extLst>
            </p:cNvPr>
            <p:cNvSpPr/>
            <p:nvPr/>
          </p:nvSpPr>
          <p:spPr>
            <a:xfrm>
              <a:off x="1473398" y="4396843"/>
              <a:ext cx="434000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VF127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D3A39C3F-B061-4BD5-A561-DD8ED2ECE17F}"/>
                </a:ext>
              </a:extLst>
            </p:cNvPr>
            <p:cNvSpPr/>
            <p:nvPr/>
          </p:nvSpPr>
          <p:spPr>
            <a:xfrm>
              <a:off x="1468949" y="4581552"/>
              <a:ext cx="433999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21E7D984-E771-4CF7-A1AF-5EB3C3257E2F}"/>
                </a:ext>
              </a:extLst>
            </p:cNvPr>
            <p:cNvSpPr/>
            <p:nvPr/>
          </p:nvSpPr>
          <p:spPr>
            <a:xfrm>
              <a:off x="2311440" y="4383056"/>
              <a:ext cx="422152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VF128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94908239-8112-4B4B-8E67-35A631616BD6}"/>
                </a:ext>
              </a:extLst>
            </p:cNvPr>
            <p:cNvSpPr/>
            <p:nvPr/>
          </p:nvSpPr>
          <p:spPr>
            <a:xfrm>
              <a:off x="2293797" y="457404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203E0205-CE6B-4534-998D-86B0B7F470B7}"/>
                </a:ext>
              </a:extLst>
            </p:cNvPr>
            <p:cNvSpPr/>
            <p:nvPr/>
          </p:nvSpPr>
          <p:spPr>
            <a:xfrm>
              <a:off x="3102465" y="4372084"/>
              <a:ext cx="438523" cy="18560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VF255</a:t>
              </a: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09A25720-DF6E-4019-875F-E6F8E0554275}"/>
                </a:ext>
              </a:extLst>
            </p:cNvPr>
            <p:cNvSpPr/>
            <p:nvPr/>
          </p:nvSpPr>
          <p:spPr>
            <a:xfrm>
              <a:off x="3098228" y="4550331"/>
              <a:ext cx="441193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225" name="Connector: Elbow 224">
              <a:extLst>
                <a:ext uri="{FF2B5EF4-FFF2-40B4-BE49-F238E27FC236}">
                  <a16:creationId xmlns:a16="http://schemas.microsoft.com/office/drawing/2014/main" id="{2CCD9EB3-4D5E-4E40-B12A-5D70EA3DCFD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-499261" y="3210728"/>
              <a:ext cx="2217252" cy="21012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or: Elbow 226">
              <a:extLst>
                <a:ext uri="{FF2B5EF4-FFF2-40B4-BE49-F238E27FC236}">
                  <a16:creationId xmlns:a16="http://schemas.microsoft.com/office/drawing/2014/main" id="{E09CB797-D36C-4EFF-9584-E28975448508}"/>
                </a:ext>
              </a:extLst>
            </p:cNvPr>
            <p:cNvCxnSpPr>
              <a:cxnSpLocks/>
              <a:endCxn id="209" idx="0"/>
            </p:cNvCxnSpPr>
            <p:nvPr/>
          </p:nvCxnSpPr>
          <p:spPr>
            <a:xfrm rot="16200000" flipH="1">
              <a:off x="52996" y="3249636"/>
              <a:ext cx="2197636" cy="8421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or: Elbow 228">
              <a:extLst>
                <a:ext uri="{FF2B5EF4-FFF2-40B4-BE49-F238E27FC236}">
                  <a16:creationId xmlns:a16="http://schemas.microsoft.com/office/drawing/2014/main" id="{3C5782E9-C65F-4AEE-AD08-DE5E9E79504C}"/>
                </a:ext>
              </a:extLst>
            </p:cNvPr>
            <p:cNvCxnSpPr>
              <a:cxnSpLocks/>
              <a:endCxn id="212" idx="0"/>
            </p:cNvCxnSpPr>
            <p:nvPr/>
          </p:nvCxnSpPr>
          <p:spPr>
            <a:xfrm rot="5400000">
              <a:off x="633748" y="3249577"/>
              <a:ext cx="2203916" cy="90616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or: Elbow 230">
              <a:extLst>
                <a:ext uri="{FF2B5EF4-FFF2-40B4-BE49-F238E27FC236}">
                  <a16:creationId xmlns:a16="http://schemas.microsoft.com/office/drawing/2014/main" id="{0A0105A1-63EB-45F5-BD7A-4BF19E9235ED}"/>
                </a:ext>
              </a:extLst>
            </p:cNvPr>
            <p:cNvCxnSpPr>
              <a:cxnSpLocks/>
              <a:stCxn id="4" idx="2"/>
              <a:endCxn id="215" idx="0"/>
            </p:cNvCxnSpPr>
            <p:nvPr/>
          </p:nvCxnSpPr>
          <p:spPr>
            <a:xfrm rot="5400000">
              <a:off x="1433769" y="3264999"/>
              <a:ext cx="2206805" cy="29309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ctor: Elbow 234">
              <a:extLst>
                <a:ext uri="{FF2B5EF4-FFF2-40B4-BE49-F238E27FC236}">
                  <a16:creationId xmlns:a16="http://schemas.microsoft.com/office/drawing/2014/main" id="{A63BC72E-1BA6-483C-BC05-80F815C050E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0789" y="3234850"/>
              <a:ext cx="2169948" cy="5678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C09590D8-142B-4C65-A016-533525E2D285}"/>
                </a:ext>
              </a:extLst>
            </p:cNvPr>
            <p:cNvSpPr/>
            <p:nvPr/>
          </p:nvSpPr>
          <p:spPr>
            <a:xfrm>
              <a:off x="5202725" y="4291038"/>
              <a:ext cx="32918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64E2F5AA-98C2-422C-9203-8B9759AE3602}"/>
                </a:ext>
              </a:extLst>
            </p:cNvPr>
            <p:cNvSpPr/>
            <p:nvPr/>
          </p:nvSpPr>
          <p:spPr>
            <a:xfrm>
              <a:off x="6110320" y="449073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A68BF1D3-0B9E-4698-A8DA-CA4DD1844A79}"/>
                </a:ext>
              </a:extLst>
            </p:cNvPr>
            <p:cNvSpPr/>
            <p:nvPr/>
          </p:nvSpPr>
          <p:spPr>
            <a:xfrm>
              <a:off x="10913696" y="4292224"/>
              <a:ext cx="36576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CPF</a:t>
              </a:r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107042-0F2A-402F-9695-E6C4AB67D277}"/>
                </a:ext>
              </a:extLst>
            </p:cNvPr>
            <p:cNvSpPr/>
            <p:nvPr/>
          </p:nvSpPr>
          <p:spPr>
            <a:xfrm>
              <a:off x="11093134" y="4492519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3E2114C2-0BA8-44FF-AA44-4AF7625B630D}"/>
                </a:ext>
              </a:extLst>
            </p:cNvPr>
            <p:cNvSpPr/>
            <p:nvPr/>
          </p:nvSpPr>
          <p:spPr>
            <a:xfrm>
              <a:off x="4002040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94482B84-11C7-494B-A519-67186C62138F}"/>
                </a:ext>
              </a:extLst>
            </p:cNvPr>
            <p:cNvSpPr/>
            <p:nvPr/>
          </p:nvSpPr>
          <p:spPr>
            <a:xfrm>
              <a:off x="6288883" y="5393742"/>
              <a:ext cx="976421" cy="444135"/>
            </a:xfrm>
            <a:prstGeom prst="ellipse">
              <a:avLst/>
            </a:prstGeom>
            <a:solidFill>
              <a:srgbClr val="AC6D5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33"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933">
                  <a:latin typeface="Consolas" panose="020B0609020204030204" pitchFamily="49" charset="0"/>
                </a:rPr>
                <a:t>PHY PORT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D08DD5-8BB3-4BAF-B090-ABF8777C4014}"/>
                </a:ext>
              </a:extLst>
            </p:cNvPr>
            <p:cNvSpPr/>
            <p:nvPr/>
          </p:nvSpPr>
          <p:spPr>
            <a:xfrm>
              <a:off x="9429989" y="2839944"/>
              <a:ext cx="860490" cy="681423"/>
            </a:xfrm>
            <a:prstGeom prst="rect">
              <a:avLst/>
            </a:prstGeom>
            <a:solidFill>
              <a:srgbClr val="99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3A95CFC7-E40B-4185-B088-135BCF9C670B}"/>
                </a:ext>
              </a:extLst>
            </p:cNvPr>
            <p:cNvSpPr/>
            <p:nvPr/>
          </p:nvSpPr>
          <p:spPr>
            <a:xfrm>
              <a:off x="9520512" y="2974625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API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5525F8B5-9D67-48AB-8CB2-3500B182D69F}"/>
                </a:ext>
              </a:extLst>
            </p:cNvPr>
            <p:cNvSpPr/>
            <p:nvPr/>
          </p:nvSpPr>
          <p:spPr>
            <a:xfrm>
              <a:off x="9530697" y="3122513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SAI</a:t>
              </a:r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EF7AF8FE-A9E1-4937-8935-452C9E3D05E2}"/>
                </a:ext>
              </a:extLst>
            </p:cNvPr>
            <p:cNvSpPr/>
            <p:nvPr/>
          </p:nvSpPr>
          <p:spPr>
            <a:xfrm>
              <a:off x="9520512" y="3285359"/>
              <a:ext cx="731520" cy="149817"/>
            </a:xfrm>
            <a:prstGeom prst="roundRect">
              <a:avLst/>
            </a:prstGeom>
            <a:solidFill>
              <a:srgbClr val="FFEEB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SWITCH LINK</a:t>
              </a:r>
            </a:p>
          </p:txBody>
        </p:sp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E1D3075F-E6F3-423E-B9BF-7DC1CCC179D4}"/>
                </a:ext>
              </a:extLst>
            </p:cNvPr>
            <p:cNvSpPr/>
            <p:nvPr/>
          </p:nvSpPr>
          <p:spPr>
            <a:xfrm>
              <a:off x="9507907" y="3727838"/>
              <a:ext cx="703285" cy="26874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NETLINK</a:t>
              </a:r>
            </a:p>
            <a:p>
              <a:pPr algn="ctr"/>
              <a:r>
                <a:rPr lang="en-US" sz="667" dirty="0">
                  <a:solidFill>
                    <a:schemeClr val="tx1"/>
                  </a:solidFill>
                  <a:latin typeface="Consolas" panose="020B0609020204030204" pitchFamily="49" charset="0"/>
                </a:rPr>
                <a:t>FRAMEWORK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05128F67-CC72-432F-9CAE-2F6F62636E3F}"/>
                </a:ext>
              </a:extLst>
            </p:cNvPr>
            <p:cNvCxnSpPr>
              <a:cxnSpLocks/>
              <a:stCxn id="132" idx="0"/>
              <a:endCxn id="3" idx="2"/>
            </p:cNvCxnSpPr>
            <p:nvPr/>
          </p:nvCxnSpPr>
          <p:spPr>
            <a:xfrm rot="5400000" flipH="1" flipV="1">
              <a:off x="9756657" y="3624261"/>
              <a:ext cx="206471" cy="68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9F8AB770-DA5E-4280-9D34-79C202A53776}"/>
                </a:ext>
              </a:extLst>
            </p:cNvPr>
            <p:cNvCxnSpPr>
              <a:cxnSpLocks/>
              <a:stCxn id="125" idx="3"/>
            </p:cNvCxnSpPr>
            <p:nvPr/>
          </p:nvCxnSpPr>
          <p:spPr>
            <a:xfrm>
              <a:off x="10252032" y="3049533"/>
              <a:ext cx="532173" cy="4294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: Rounded Corners 145">
              <a:extLst>
                <a:ext uri="{FF2B5EF4-FFF2-40B4-BE49-F238E27FC236}">
                  <a16:creationId xmlns:a16="http://schemas.microsoft.com/office/drawing/2014/main" id="{E93A4CA5-5068-41F1-89CF-2E2C71A465B7}"/>
                </a:ext>
              </a:extLst>
            </p:cNvPr>
            <p:cNvSpPr/>
            <p:nvPr/>
          </p:nvSpPr>
          <p:spPr>
            <a:xfrm>
              <a:off x="8742943" y="3668865"/>
              <a:ext cx="622710" cy="36779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FRR (</a:t>
              </a:r>
              <a:r>
                <a:rPr lang="en-US" sz="800" b="1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BGPd</a:t>
              </a:r>
              <a:r>
                <a:rPr lang="en-US" sz="800" b="1" dirty="0">
                  <a:solidFill>
                    <a:schemeClr val="tx1"/>
                  </a:solidFill>
                  <a:latin typeface="Consolas" panose="020B0609020204030204" pitchFamily="49" charset="0"/>
                </a:rPr>
                <a:t>)</a:t>
              </a:r>
            </a:p>
          </p:txBody>
        </p:sp>
        <p:sp>
          <p:nvSpPr>
            <p:cNvPr id="242" name="Rectangle: Rounded Corners 241">
              <a:extLst>
                <a:ext uri="{FF2B5EF4-FFF2-40B4-BE49-F238E27FC236}">
                  <a16:creationId xmlns:a16="http://schemas.microsoft.com/office/drawing/2014/main" id="{13870C4F-45CD-4185-A6CE-1A3A1D6A6A12}"/>
                </a:ext>
              </a:extLst>
            </p:cNvPr>
            <p:cNvSpPr/>
            <p:nvPr/>
          </p:nvSpPr>
          <p:spPr>
            <a:xfrm>
              <a:off x="603380" y="3587553"/>
              <a:ext cx="2999355" cy="25338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VFIO-PCI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288E9CF8-61F4-4A07-8EDD-A824C7D97181}"/>
                </a:ext>
              </a:extLst>
            </p:cNvPr>
            <p:cNvSpPr/>
            <p:nvPr/>
          </p:nvSpPr>
          <p:spPr>
            <a:xfrm>
              <a:off x="8648636" y="1302951"/>
              <a:ext cx="622710" cy="268749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FDB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EVENTS</a:t>
              </a:r>
            </a:p>
          </p:txBody>
        </p:sp>
        <p:cxnSp>
          <p:nvCxnSpPr>
            <p:cNvPr id="244" name="Connector: Elbow 243">
              <a:extLst>
                <a:ext uri="{FF2B5EF4-FFF2-40B4-BE49-F238E27FC236}">
                  <a16:creationId xmlns:a16="http://schemas.microsoft.com/office/drawing/2014/main" id="{4857E6E3-E92E-4B2C-A716-8281E2180ED7}"/>
                </a:ext>
              </a:extLst>
            </p:cNvPr>
            <p:cNvCxnSpPr>
              <a:cxnSpLocks/>
              <a:stCxn id="115" idx="3"/>
              <a:endCxn id="139" idx="1"/>
            </p:cNvCxnSpPr>
            <p:nvPr/>
          </p:nvCxnSpPr>
          <p:spPr>
            <a:xfrm>
              <a:off x="9280120" y="1422977"/>
              <a:ext cx="1505102" cy="1579134"/>
            </a:xfrm>
            <a:prstGeom prst="bentConnector3">
              <a:avLst>
                <a:gd name="adj1" fmla="val 72357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A551F5C1-B584-45A8-B7C5-D7D40DD07F1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55389" y="2443512"/>
              <a:ext cx="941931" cy="279588"/>
            </a:xfrm>
            <a:prstGeom prst="bentConnector3">
              <a:avLst>
                <a:gd name="adj1" fmla="val 15273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2BAEEEB-6227-4B6E-AB3C-9606743BB039}"/>
                </a:ext>
              </a:extLst>
            </p:cNvPr>
            <p:cNvSpPr txBox="1"/>
            <p:nvPr/>
          </p:nvSpPr>
          <p:spPr>
            <a:xfrm>
              <a:off x="6635929" y="2135665"/>
              <a:ext cx="1179871" cy="17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VPORT/VF PORT PR Devices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FDDA5125-DCBF-48A2-87CB-CBF9DA5869EF}"/>
                </a:ext>
              </a:extLst>
            </p:cNvPr>
            <p:cNvSpPr txBox="1"/>
            <p:nvPr/>
          </p:nvSpPr>
          <p:spPr>
            <a:xfrm>
              <a:off x="3960457" y="2994871"/>
              <a:ext cx="1008943" cy="338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APF NETDEVs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HOST NETDEV</a:t>
              </a:r>
            </a:p>
            <a:p>
              <a:pPr marL="152408" indent="-152408">
                <a:buAutoNum type="arabicPeriod"/>
              </a:pPr>
              <a:r>
                <a:rPr lang="en-US" sz="533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COMMS APF NETDEV</a:t>
              </a: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02062B70-24CC-4BA1-8690-930AAF56F08D}"/>
                </a:ext>
              </a:extLst>
            </p:cNvPr>
            <p:cNvSpPr/>
            <p:nvPr/>
          </p:nvSpPr>
          <p:spPr>
            <a:xfrm>
              <a:off x="4036493" y="4381396"/>
              <a:ext cx="744640" cy="185609"/>
            </a:xfrm>
            <a:prstGeom prst="rect">
              <a:avLst/>
            </a:prstGeom>
            <a:solidFill>
              <a:srgbClr val="E9D8D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APF</a:t>
              </a:r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65E939D3-90E2-4CAD-A40A-C673A0AF400E}"/>
                </a:ext>
              </a:extLst>
            </p:cNvPr>
            <p:cNvSpPr/>
            <p:nvPr/>
          </p:nvSpPr>
          <p:spPr>
            <a:xfrm>
              <a:off x="4415373" y="4579314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D14F7EE3-FDA0-46EF-8F92-BF238D010CA8}"/>
                </a:ext>
              </a:extLst>
            </p:cNvPr>
            <p:cNvSpPr/>
            <p:nvPr/>
          </p:nvSpPr>
          <p:spPr>
            <a:xfrm>
              <a:off x="4036492" y="4098560"/>
              <a:ext cx="756947" cy="2687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IDPF</a:t>
              </a: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66672613-8673-4E6D-908E-79ACC082F0CF}"/>
                </a:ext>
              </a:extLst>
            </p:cNvPr>
            <p:cNvSpPr/>
            <p:nvPr/>
          </p:nvSpPr>
          <p:spPr>
            <a:xfrm>
              <a:off x="3791355" y="3359031"/>
              <a:ext cx="610900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HOST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sp>
          <p:nvSpPr>
            <p:cNvPr id="274" name="Flowchart: Preparation 273">
              <a:extLst>
                <a:ext uri="{FF2B5EF4-FFF2-40B4-BE49-F238E27FC236}">
                  <a16:creationId xmlns:a16="http://schemas.microsoft.com/office/drawing/2014/main" id="{4759E419-C1F6-4178-BAD0-857E54F2EBA6}"/>
                </a:ext>
              </a:extLst>
            </p:cNvPr>
            <p:cNvSpPr/>
            <p:nvPr/>
          </p:nvSpPr>
          <p:spPr>
            <a:xfrm>
              <a:off x="271133" y="4868834"/>
              <a:ext cx="11754488" cy="485574"/>
            </a:xfrm>
            <a:prstGeom prst="flowChartPreparation">
              <a:avLst/>
            </a:prstGeom>
            <a:solidFill>
              <a:srgbClr val="00CCFF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  <a:latin typeface="Consolas" panose="020B0609020204030204" pitchFamily="49" charset="0"/>
                </a:rPr>
                <a:t>FXP PIPELINE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4D62F4E6-5992-42A2-AEC8-29FD9CB14F30}"/>
                </a:ext>
              </a:extLst>
            </p:cNvPr>
            <p:cNvSpPr/>
            <p:nvPr/>
          </p:nvSpPr>
          <p:spPr>
            <a:xfrm>
              <a:off x="3960391" y="4579161"/>
              <a:ext cx="441862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D07C540D-082A-4AEC-A9AA-2F6B0DABA9E2}"/>
                </a:ext>
              </a:extLst>
            </p:cNvPr>
            <p:cNvSpPr/>
            <p:nvPr/>
          </p:nvSpPr>
          <p:spPr>
            <a:xfrm>
              <a:off x="4460500" y="3358939"/>
              <a:ext cx="508902" cy="2032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Comms</a:t>
              </a:r>
            </a:p>
            <a:p>
              <a:pPr algn="ctr"/>
              <a:r>
                <a:rPr lang="en-US" sz="400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EEF3DC73-586D-4008-A61E-74CA0D7AA05F}"/>
                </a:ext>
              </a:extLst>
            </p:cNvPr>
            <p:cNvCxnSpPr>
              <a:cxnSpLocks/>
              <a:stCxn id="261" idx="4"/>
            </p:cNvCxnSpPr>
            <p:nvPr/>
          </p:nvCxnSpPr>
          <p:spPr>
            <a:xfrm rot="16200000" flipH="1">
              <a:off x="3989515" y="3669521"/>
              <a:ext cx="536330" cy="321750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16926CCD-01F8-4EC1-BA6C-1F4722ED2144}"/>
                </a:ext>
              </a:extLst>
            </p:cNvPr>
            <p:cNvCxnSpPr>
              <a:cxnSpLocks/>
              <a:stCxn id="151" idx="4"/>
            </p:cNvCxnSpPr>
            <p:nvPr/>
          </p:nvCxnSpPr>
          <p:spPr>
            <a:xfrm rot="5400000">
              <a:off x="4298544" y="3682152"/>
              <a:ext cx="536420" cy="296394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9C34ECAB-BBC7-4467-8678-0E78EBD35404}"/>
                </a:ext>
              </a:extLst>
            </p:cNvPr>
            <p:cNvSpPr/>
            <p:nvPr/>
          </p:nvSpPr>
          <p:spPr>
            <a:xfrm>
              <a:off x="520464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FB7CD9EC-DE3E-432D-BD00-61242ED750F3}"/>
                </a:ext>
              </a:extLst>
            </p:cNvPr>
            <p:cNvSpPr/>
            <p:nvPr/>
          </p:nvSpPr>
          <p:spPr>
            <a:xfrm>
              <a:off x="5656279" y="4487992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P1</a:t>
              </a:r>
            </a:p>
            <a:p>
              <a:pPr algn="ctr"/>
              <a:r>
                <a:rPr lang="en-US" sz="533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533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cxnSp>
          <p:nvCxnSpPr>
            <p:cNvPr id="177" name="Connector: Elbow 176">
              <a:extLst>
                <a:ext uri="{FF2B5EF4-FFF2-40B4-BE49-F238E27FC236}">
                  <a16:creationId xmlns:a16="http://schemas.microsoft.com/office/drawing/2014/main" id="{A2E5886A-55E5-44C9-BB6E-0646AEBADE40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rot="10800000">
              <a:off x="5632366" y="2440721"/>
              <a:ext cx="426811" cy="26615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prstDash val="sysDot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42AF89E8-094A-471C-9B52-7FAEE04A897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722975" y="3424934"/>
              <a:ext cx="1158240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8C073B6D-6D7B-45A8-976C-5C023B6932AC}"/>
                </a:ext>
              </a:extLst>
            </p:cNvPr>
            <p:cNvSpPr/>
            <p:nvPr/>
          </p:nvSpPr>
          <p:spPr>
            <a:xfrm>
              <a:off x="10707659" y="4487654"/>
              <a:ext cx="365760" cy="25185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7" err="1">
                  <a:solidFill>
                    <a:schemeClr val="tx1"/>
                  </a:solidFill>
                  <a:latin typeface="Consolas" panose="020B0609020204030204" pitchFamily="49" charset="0"/>
                </a:rPr>
                <a:t>vPORT</a:t>
              </a:r>
              <a:endParaRPr lang="en-US" sz="667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667">
                  <a:solidFill>
                    <a:schemeClr val="tx1"/>
                  </a:solidFill>
                  <a:latin typeface="Consolas" panose="020B0609020204030204" pitchFamily="49" charset="0"/>
                </a:rPr>
                <a:t>VSI 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33EA558A-7879-4A23-92E8-440F039521BA}"/>
                </a:ext>
              </a:extLst>
            </p:cNvPr>
            <p:cNvSpPr txBox="1"/>
            <p:nvPr/>
          </p:nvSpPr>
          <p:spPr>
            <a:xfrm>
              <a:off x="2762414" y="2300251"/>
              <a:ext cx="892867" cy="305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b="1" u="sng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VF Drivers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IDPF</a:t>
              </a:r>
            </a:p>
            <a:p>
              <a:pPr marL="152408" indent="-152408">
                <a:buFont typeface="+mj-lt"/>
                <a:buAutoNum type="arabicPeriod"/>
              </a:pPr>
              <a:r>
                <a:rPr lang="en-US" sz="533" b="1">
                  <a:solidFill>
                    <a:srgbClr val="002060"/>
                  </a:solidFill>
                  <a:highlight>
                    <a:srgbClr val="ABB6B9"/>
                  </a:highlight>
                  <a:latin typeface="Consolas" panose="020B0609020204030204" pitchFamily="49" charset="0"/>
                </a:rPr>
                <a:t>IAVF</a:t>
              </a:r>
            </a:p>
          </p:txBody>
        </p: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4EE1E483-DBCF-4571-85ED-F56DC57FA81C}"/>
                </a:ext>
              </a:extLst>
            </p:cNvPr>
            <p:cNvCxnSpPr>
              <a:cxnSpLocks/>
              <a:endCxn id="124" idx="0"/>
            </p:cNvCxnSpPr>
            <p:nvPr/>
          </p:nvCxnSpPr>
          <p:spPr>
            <a:xfrm rot="16200000" flipH="1">
              <a:off x="8754645" y="2251361"/>
              <a:ext cx="370740" cy="57306"/>
            </a:xfrm>
            <a:prstGeom prst="bentConnector3">
              <a:avLst>
                <a:gd name="adj1" fmla="val 50000"/>
              </a:avLst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834921-7FE9-46BF-B66A-80DF07E05734}"/>
                </a:ext>
              </a:extLst>
            </p:cNvPr>
            <p:cNvSpPr/>
            <p:nvPr/>
          </p:nvSpPr>
          <p:spPr>
            <a:xfrm>
              <a:off x="6640787" y="361982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P0 NETDEV</a:t>
              </a: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74E746D-4415-4FE1-9DD7-A3B8B60BF4D1}"/>
                </a:ext>
              </a:extLst>
            </p:cNvPr>
            <p:cNvSpPr/>
            <p:nvPr/>
          </p:nvSpPr>
          <p:spPr>
            <a:xfrm>
              <a:off x="7194712" y="3617763"/>
              <a:ext cx="498169" cy="203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 dirty="0">
                  <a:solidFill>
                    <a:schemeClr val="tx1"/>
                  </a:solidFill>
                  <a:latin typeface="Consolas" panose="020B0609020204030204" pitchFamily="49" charset="0"/>
                </a:rPr>
                <a:t>P1 NETDEV</a:t>
              </a:r>
            </a:p>
          </p:txBody>
        </p: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6A41FA83-AA91-4719-8B11-34F37D876981}"/>
                </a:ext>
              </a:extLst>
            </p:cNvPr>
            <p:cNvCxnSpPr/>
            <p:nvPr/>
          </p:nvCxnSpPr>
          <p:spPr>
            <a:xfrm>
              <a:off x="6888269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8ACEE687-49B8-4B6C-9E5C-3DCB01B2ACBF}"/>
                </a:ext>
              </a:extLst>
            </p:cNvPr>
            <p:cNvCxnSpPr>
              <a:cxnSpLocks/>
            </p:cNvCxnSpPr>
            <p:nvPr/>
          </p:nvCxnSpPr>
          <p:spPr>
            <a:xfrm>
              <a:off x="7439677" y="3821433"/>
              <a:ext cx="0" cy="18288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F3E3F240-9ABC-4238-A726-7218AD9066A3}"/>
                </a:ext>
              </a:extLst>
            </p:cNvPr>
            <p:cNvSpPr/>
            <p:nvPr/>
          </p:nvSpPr>
          <p:spPr>
            <a:xfrm>
              <a:off x="6641116" y="3274698"/>
              <a:ext cx="1036319" cy="17541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Driver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0F4E5FC-D495-4835-8E18-7606FB7E958F}"/>
                </a:ext>
              </a:extLst>
            </p:cNvPr>
            <p:cNvSpPr/>
            <p:nvPr/>
          </p:nvSpPr>
          <p:spPr>
            <a:xfrm>
              <a:off x="6782155" y="2871904"/>
              <a:ext cx="750848" cy="2795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BONDING DUMMY</a:t>
              </a:r>
            </a:p>
            <a:p>
              <a:pPr algn="ctr"/>
              <a:r>
                <a:rPr lang="en-US" sz="533">
                  <a:solidFill>
                    <a:schemeClr val="tx1"/>
                  </a:solidFill>
                  <a:latin typeface="Consolas" panose="020B0609020204030204" pitchFamily="49" charset="0"/>
                </a:rPr>
                <a:t>NETDEV</a:t>
              </a:r>
            </a:p>
          </p:txBody>
        </p:sp>
        <p:cxnSp>
          <p:nvCxnSpPr>
            <p:cNvPr id="246" name="Connector: Elbow 245">
              <a:extLst>
                <a:ext uri="{FF2B5EF4-FFF2-40B4-BE49-F238E27FC236}">
                  <a16:creationId xmlns:a16="http://schemas.microsoft.com/office/drawing/2014/main" id="{8DEE50CD-7A7E-48CC-84D8-11BFF31FE174}"/>
                </a:ext>
              </a:extLst>
            </p:cNvPr>
            <p:cNvCxnSpPr>
              <a:cxnSpLocks/>
              <a:stCxn id="144" idx="2"/>
              <a:endCxn id="6" idx="0"/>
            </p:cNvCxnSpPr>
            <p:nvPr/>
          </p:nvCxnSpPr>
          <p:spPr>
            <a:xfrm rot="5400000">
              <a:off x="6939717" y="3400265"/>
              <a:ext cx="169712" cy="269404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ctor: Elbow 247">
              <a:extLst>
                <a:ext uri="{FF2B5EF4-FFF2-40B4-BE49-F238E27FC236}">
                  <a16:creationId xmlns:a16="http://schemas.microsoft.com/office/drawing/2014/main" id="{29091AD0-543F-4F4C-AB78-8FF92FEE7C14}"/>
                </a:ext>
              </a:extLst>
            </p:cNvPr>
            <p:cNvCxnSpPr>
              <a:cxnSpLocks/>
              <a:stCxn id="144" idx="2"/>
              <a:endCxn id="171" idx="0"/>
            </p:cNvCxnSpPr>
            <p:nvPr/>
          </p:nvCxnSpPr>
          <p:spPr>
            <a:xfrm rot="16200000" flipH="1">
              <a:off x="7217710" y="3391676"/>
              <a:ext cx="167652" cy="284521"/>
            </a:xfrm>
            <a:prstGeom prst="bentConnector3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>
              <a:extLst>
                <a:ext uri="{FF2B5EF4-FFF2-40B4-BE49-F238E27FC236}">
                  <a16:creationId xmlns:a16="http://schemas.microsoft.com/office/drawing/2014/main" id="{EA200D3A-7A70-4FF6-962F-91F6108F4103}"/>
                </a:ext>
              </a:extLst>
            </p:cNvPr>
            <p:cNvCxnSpPr>
              <a:cxnSpLocks/>
              <a:stCxn id="153" idx="4"/>
              <a:endCxn id="144" idx="0"/>
            </p:cNvCxnSpPr>
            <p:nvPr/>
          </p:nvCxnSpPr>
          <p:spPr>
            <a:xfrm>
              <a:off x="7157579" y="3151491"/>
              <a:ext cx="1696" cy="123207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ctor: Elbow 252">
              <a:extLst>
                <a:ext uri="{FF2B5EF4-FFF2-40B4-BE49-F238E27FC236}">
                  <a16:creationId xmlns:a16="http://schemas.microsoft.com/office/drawing/2014/main" id="{08F3945A-62DC-456A-95A3-58EC45646344}"/>
                </a:ext>
              </a:extLst>
            </p:cNvPr>
            <p:cNvCxnSpPr>
              <a:cxnSpLocks/>
              <a:stCxn id="123" idx="1"/>
              <a:endCxn id="153" idx="6"/>
            </p:cNvCxnSpPr>
            <p:nvPr/>
          </p:nvCxnSpPr>
          <p:spPr>
            <a:xfrm rot="10800000" flipV="1">
              <a:off x="7533004" y="2916469"/>
              <a:ext cx="1124405" cy="95228"/>
            </a:xfrm>
            <a:prstGeom prst="bentConnector3">
              <a:avLst/>
            </a:prstGeom>
            <a:ln w="9525">
              <a:solidFill>
                <a:srgbClr val="CC00FF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C01C1B3-3F79-48D2-9DBE-4F8730DA48D4}"/>
                </a:ext>
              </a:extLst>
            </p:cNvPr>
            <p:cNvSpPr txBox="1"/>
            <p:nvPr/>
          </p:nvSpPr>
          <p:spPr>
            <a:xfrm>
              <a:off x="8237094" y="1697005"/>
              <a:ext cx="945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OvS VxLAN logical port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E5C6D79-53E0-4943-87A8-AFB2A90100C1}"/>
                </a:ext>
              </a:extLst>
            </p:cNvPr>
            <p:cNvSpPr txBox="1"/>
            <p:nvPr/>
          </p:nvSpPr>
          <p:spPr>
            <a:xfrm>
              <a:off x="7787678" y="2653468"/>
              <a:ext cx="1209269" cy="25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3" dirty="0">
                  <a:highlight>
                    <a:srgbClr val="00FFFF"/>
                  </a:highlight>
                  <a:latin typeface="Consolas" panose="020B0609020204030204" pitchFamily="49" charset="0"/>
                </a:rPr>
                <a:t>Linux Tunnel NETDEV created by OvS tunnel config</a:t>
              </a: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83F23F81-61E8-4C6E-9982-579B4A1E9781}"/>
              </a:ext>
            </a:extLst>
          </p:cNvPr>
          <p:cNvSpPr/>
          <p:nvPr/>
        </p:nvSpPr>
        <p:spPr>
          <a:xfrm>
            <a:off x="981512" y="3226297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5EF2CE0-B6C2-4E08-9283-05827846D860}"/>
              </a:ext>
            </a:extLst>
          </p:cNvPr>
          <p:cNvSpPr/>
          <p:nvPr/>
        </p:nvSpPr>
        <p:spPr>
          <a:xfrm>
            <a:off x="1615372" y="3238184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i`dpf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C97680C-ABB4-4E2A-BB55-6982AF3FFC43}"/>
              </a:ext>
            </a:extLst>
          </p:cNvPr>
          <p:cNvSpPr/>
          <p:nvPr/>
        </p:nvSpPr>
        <p:spPr>
          <a:xfrm>
            <a:off x="2365944" y="3234358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A28D678-A792-4542-892A-EF7DE0418C34}"/>
              </a:ext>
            </a:extLst>
          </p:cNvPr>
          <p:cNvSpPr/>
          <p:nvPr/>
        </p:nvSpPr>
        <p:spPr>
          <a:xfrm>
            <a:off x="3192763" y="3207323"/>
            <a:ext cx="293482" cy="1245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" err="1">
                <a:solidFill>
                  <a:schemeClr val="tx1"/>
                </a:solidFill>
              </a:rPr>
              <a:t>idpf</a:t>
            </a:r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C0283-5DF2-4574-8899-D4F90026E93A}"/>
              </a:ext>
            </a:extLst>
          </p:cNvPr>
          <p:cNvSpPr txBox="1"/>
          <p:nvPr/>
        </p:nvSpPr>
        <p:spPr>
          <a:xfrm>
            <a:off x="11282530" y="2748833"/>
            <a:ext cx="5196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Stratum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426365-9EDD-42D7-9751-394B4B021DD2}"/>
              </a:ext>
            </a:extLst>
          </p:cNvPr>
          <p:cNvSpPr txBox="1"/>
          <p:nvPr/>
        </p:nvSpPr>
        <p:spPr>
          <a:xfrm>
            <a:off x="9568640" y="3177280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/>
              <a:t>krnlmon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3EAEB08-92F0-4545-8BFB-3E334626F432}"/>
              </a:ext>
            </a:extLst>
          </p:cNvPr>
          <p:cNvSpPr/>
          <p:nvPr/>
        </p:nvSpPr>
        <p:spPr>
          <a:xfrm>
            <a:off x="9343294" y="1875692"/>
            <a:ext cx="2740586" cy="219918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667" b="1">
                <a:solidFill>
                  <a:srgbClr val="C00000"/>
                </a:solidFill>
                <a:latin typeface="Consolas" panose="020B0609020204030204" pitchFamily="49" charset="0"/>
              </a:rPr>
              <a:t>Infrap4d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70AFAD2-2195-4A37-8B09-5A822CDDFDBE}"/>
              </a:ext>
            </a:extLst>
          </p:cNvPr>
          <p:cNvSpPr txBox="1"/>
          <p:nvPr/>
        </p:nvSpPr>
        <p:spPr>
          <a:xfrm>
            <a:off x="2783758" y="4019458"/>
            <a:ext cx="382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…</a:t>
            </a:r>
          </a:p>
        </p:txBody>
      </p:sp>
      <p:sp>
        <p:nvSpPr>
          <p:cNvPr id="169" name="Title 1">
            <a:extLst>
              <a:ext uri="{FF2B5EF4-FFF2-40B4-BE49-F238E27FC236}">
                <a16:creationId xmlns:a16="http://schemas.microsoft.com/office/drawing/2014/main" id="{1C9D61EB-38F1-4DCF-9AC5-953372F507E2}"/>
              </a:ext>
            </a:extLst>
          </p:cNvPr>
          <p:cNvSpPr txBox="1">
            <a:spLocks/>
          </p:cNvSpPr>
          <p:nvPr/>
        </p:nvSpPr>
        <p:spPr>
          <a:xfrm>
            <a:off x="512663" y="233616"/>
            <a:ext cx="10515600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FRR Route Learn and IPU Programming</a:t>
            </a:r>
          </a:p>
        </p:txBody>
      </p: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0DFDCB74-B42A-4499-B964-75F267A70499}"/>
              </a:ext>
            </a:extLst>
          </p:cNvPr>
          <p:cNvCxnSpPr>
            <a:cxnSpLocks/>
          </p:cNvCxnSpPr>
          <p:nvPr/>
        </p:nvCxnSpPr>
        <p:spPr>
          <a:xfrm rot="10800000">
            <a:off x="7648588" y="4195975"/>
            <a:ext cx="1074715" cy="43972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or: Elbow 171">
            <a:extLst>
              <a:ext uri="{FF2B5EF4-FFF2-40B4-BE49-F238E27FC236}">
                <a16:creationId xmlns:a16="http://schemas.microsoft.com/office/drawing/2014/main" id="{6A805B65-D8B4-4AF7-B616-98EF613A79E3}"/>
              </a:ext>
            </a:extLst>
          </p:cNvPr>
          <p:cNvCxnSpPr>
            <a:cxnSpLocks/>
            <a:endCxn id="6" idx="5"/>
          </p:cNvCxnSpPr>
          <p:nvPr/>
        </p:nvCxnSpPr>
        <p:spPr>
          <a:xfrm rot="10800000">
            <a:off x="7021349" y="4269211"/>
            <a:ext cx="1709669" cy="183673"/>
          </a:xfrm>
          <a:prstGeom prst="bentConnector2">
            <a:avLst/>
          </a:prstGeom>
          <a:ln w="19050">
            <a:solidFill>
              <a:srgbClr val="FF0000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B0A06B4-0339-4236-B120-EC7DF4F9B875}"/>
                  </a:ext>
                </a:extLst>
              </p14:cNvPr>
              <p14:cNvContentPartPr/>
              <p14:nvPr/>
            </p14:nvContentPartPr>
            <p14:xfrm>
              <a:off x="4399703" y="6532249"/>
              <a:ext cx="146880" cy="2592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B0A06B4-0339-4236-B120-EC7DF4F9B8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1703" y="6514609"/>
                <a:ext cx="18252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CAEC463-ADF9-44A9-A48D-9736FF815E17}"/>
                  </a:ext>
                </a:extLst>
              </p14:cNvPr>
              <p14:cNvContentPartPr/>
              <p14:nvPr/>
            </p14:nvContentPartPr>
            <p14:xfrm>
              <a:off x="5406263" y="4322209"/>
              <a:ext cx="1485000" cy="8355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CAEC463-ADF9-44A9-A48D-9736FF815E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88263" y="4304569"/>
                <a:ext cx="1520640" cy="87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A7EA75C-3649-410F-9424-757A44DA7E6F}"/>
                  </a:ext>
                </a:extLst>
              </p14:cNvPr>
              <p14:cNvContentPartPr/>
              <p14:nvPr/>
            </p14:nvContentPartPr>
            <p14:xfrm>
              <a:off x="5841143" y="4273609"/>
              <a:ext cx="1551960" cy="9021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A7EA75C-3649-410F-9424-757A44DA7E6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23503" y="4255609"/>
                <a:ext cx="1587600" cy="9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F63E390-436B-45F7-8E5B-5E6E7380F9CE}"/>
                  </a:ext>
                </a:extLst>
              </p14:cNvPr>
              <p14:cNvContentPartPr/>
              <p14:nvPr/>
            </p14:nvContentPartPr>
            <p14:xfrm>
              <a:off x="6951023" y="3939529"/>
              <a:ext cx="2033280" cy="19800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F63E390-436B-45F7-8E5B-5E6E7380F9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42023" y="3930529"/>
                <a:ext cx="205092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FB64A6EA-28D2-400A-BB12-46BD84D88F14}"/>
                  </a:ext>
                </a:extLst>
              </p14:cNvPr>
              <p14:cNvContentPartPr/>
              <p14:nvPr/>
            </p14:nvContentPartPr>
            <p14:xfrm>
              <a:off x="7528103" y="4261009"/>
              <a:ext cx="1177920" cy="1605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FB64A6EA-28D2-400A-BB12-46BD84D88F1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519103" y="4252009"/>
                <a:ext cx="1195560" cy="17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71E60720-2C27-4391-A4CC-61BDC3980FCE}"/>
              </a:ext>
            </a:extLst>
          </p:cNvPr>
          <p:cNvGrpSpPr/>
          <p:nvPr/>
        </p:nvGrpSpPr>
        <p:grpSpPr>
          <a:xfrm>
            <a:off x="9652103" y="4497889"/>
            <a:ext cx="417240" cy="198360"/>
            <a:chOff x="9652103" y="4497889"/>
            <a:chExt cx="417240" cy="19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E1F45A6-C48A-4302-8BEF-5CE5AB7D87DE}"/>
                    </a:ext>
                  </a:extLst>
                </p14:cNvPr>
                <p14:cNvContentPartPr/>
                <p14:nvPr/>
              </p14:nvContentPartPr>
              <p14:xfrm>
                <a:off x="9652103" y="4497889"/>
                <a:ext cx="160200" cy="1717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E1F45A6-C48A-4302-8BEF-5CE5AB7D87D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643103" y="4488889"/>
                  <a:ext cx="1778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8310B60-C965-40EB-B442-7AE199F9C522}"/>
                    </a:ext>
                  </a:extLst>
                </p14:cNvPr>
                <p14:cNvContentPartPr/>
                <p14:nvPr/>
              </p14:nvContentPartPr>
              <p14:xfrm>
                <a:off x="9928943" y="4507609"/>
                <a:ext cx="140400" cy="1886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8310B60-C965-40EB-B442-7AE199F9C52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920303" y="4498609"/>
                  <a:ext cx="158040" cy="2062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871D88DF-6AD8-4965-BC11-D769DB5C1C01}"/>
              </a:ext>
            </a:extLst>
          </p:cNvPr>
          <p:cNvSpPr txBox="1"/>
          <p:nvPr/>
        </p:nvSpPr>
        <p:spPr>
          <a:xfrm>
            <a:off x="8499906" y="4562083"/>
            <a:ext cx="1209269" cy="401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>
                <a:highlight>
                  <a:srgbClr val="00FFFF"/>
                </a:highlight>
                <a:latin typeface="Consolas" panose="020B0609020204030204" pitchFamily="49" charset="0"/>
              </a:rPr>
              <a:t>Dynamic routes learnt by FRR-</a:t>
            </a:r>
            <a:r>
              <a:rPr lang="en-US" sz="670" dirty="0" err="1">
                <a:highlight>
                  <a:srgbClr val="00FFFF"/>
                </a:highlight>
                <a:latin typeface="Consolas" panose="020B0609020204030204" pitchFamily="49" charset="0"/>
              </a:rPr>
              <a:t>BGPd</a:t>
            </a:r>
            <a:r>
              <a:rPr lang="en-US" sz="670" dirty="0">
                <a:highlight>
                  <a:srgbClr val="00FFFF"/>
                </a:highlight>
                <a:latin typeface="Consolas" panose="020B0609020204030204" pitchFamily="49" charset="0"/>
              </a:rPr>
              <a:t> will be programmed in kernel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3EB4AD2C-4859-41B6-8BAF-507665665210}"/>
                  </a:ext>
                </a:extLst>
              </p14:cNvPr>
              <p14:cNvContentPartPr/>
              <p14:nvPr/>
            </p14:nvContentPartPr>
            <p14:xfrm>
              <a:off x="6691201" y="6519007"/>
              <a:ext cx="146880" cy="259200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3EB4AD2C-4859-41B6-8BAF-50766566521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73201" y="6501367"/>
                <a:ext cx="182520" cy="2948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1" name="Table 4">
            <a:extLst>
              <a:ext uri="{FF2B5EF4-FFF2-40B4-BE49-F238E27FC236}">
                <a16:creationId xmlns:a16="http://schemas.microsoft.com/office/drawing/2014/main" id="{CCF1310C-96F7-4941-9AD5-958672D93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76896"/>
              </p:ext>
            </p:extLst>
          </p:nvPr>
        </p:nvGraphicFramePr>
        <p:xfrm>
          <a:off x="8487679" y="5496441"/>
          <a:ext cx="3516293" cy="91047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2550">
                  <a:extLst>
                    <a:ext uri="{9D8B030D-6E8A-4147-A177-3AD203B41FA5}">
                      <a16:colId xmlns:a16="http://schemas.microsoft.com/office/drawing/2014/main" val="2899290931"/>
                    </a:ext>
                  </a:extLst>
                </a:gridCol>
                <a:gridCol w="1137336">
                  <a:extLst>
                    <a:ext uri="{9D8B030D-6E8A-4147-A177-3AD203B41FA5}">
                      <a16:colId xmlns:a16="http://schemas.microsoft.com/office/drawing/2014/main" val="3804141096"/>
                    </a:ext>
                  </a:extLst>
                </a:gridCol>
                <a:gridCol w="1376407">
                  <a:extLst>
                    <a:ext uri="{9D8B030D-6E8A-4147-A177-3AD203B41FA5}">
                      <a16:colId xmlns:a16="http://schemas.microsoft.com/office/drawing/2014/main" val="3021417227"/>
                    </a:ext>
                  </a:extLst>
                </a:gridCol>
              </a:tblGrid>
              <a:tr h="23843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</a:rPr>
                        <a:t>Match Key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163618"/>
                  </a:ext>
                </a:extLst>
              </a:tr>
              <a:tr h="270396"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</a:rPr>
                        <a:t>ipv4_table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ipv4_dst_match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set_nexthop_id</a:t>
                      </a:r>
                      <a:r>
                        <a:rPr lang="en-US" sz="1000" dirty="0"/>
                        <a:t>(id)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53267"/>
                  </a:ext>
                </a:extLst>
              </a:tr>
              <a:tr h="387460">
                <a:tc>
                  <a:txBody>
                    <a:bodyPr/>
                    <a:lstStyle/>
                    <a:p>
                      <a:r>
                        <a:rPr lang="en-US" sz="1000" dirty="0" err="1"/>
                        <a:t>nexthop_table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nexthop_id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set_nexthop</a:t>
                      </a:r>
                      <a:r>
                        <a:rPr lang="en-US" sz="1000" dirty="0"/>
                        <a:t>(id, </a:t>
                      </a:r>
                      <a:r>
                        <a:rPr lang="en-US" sz="1000" dirty="0" err="1"/>
                        <a:t>nbr_id</a:t>
                      </a:r>
                      <a:r>
                        <a:rPr lang="en-US" sz="1000" dirty="0"/>
                        <a:t>, port)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564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C7D3-EAC9-4F4E-BFCF-0DFEDD8F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428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3E28-9527-497F-B273-B5ED81F5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83" y="1349406"/>
            <a:ext cx="11255385" cy="51434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Control plane rules are programmed in IPU to forward packet between</a:t>
            </a:r>
          </a:p>
          <a:p>
            <a:pPr lvl="1"/>
            <a:r>
              <a:rPr lang="en-US" dirty="0"/>
              <a:t>Physical port to Kernel netdev and vice-versa.</a:t>
            </a:r>
          </a:p>
          <a:p>
            <a:pPr lvl="1"/>
            <a:r>
              <a:rPr lang="en-US" dirty="0" err="1"/>
              <a:t>Vport</a:t>
            </a:r>
            <a:r>
              <a:rPr lang="en-US" dirty="0"/>
              <a:t> to Kernel netdev with adding VLAN tag and vice-versa (by removing VLAN tag).</a:t>
            </a:r>
          </a:p>
          <a:p>
            <a:r>
              <a:rPr lang="en-US" dirty="0"/>
              <a:t>Overlay control packets are handled by OvS and IPU is programmed with rules.</a:t>
            </a:r>
          </a:p>
          <a:p>
            <a:r>
              <a:rPr lang="en-US" dirty="0"/>
              <a:t>Underlay control packets are handled by Kernel and P4 control plane programs the IPU with rules based on RTM_GETNEIGH netlink message.</a:t>
            </a:r>
          </a:p>
          <a:p>
            <a:r>
              <a:rPr lang="en-US" dirty="0"/>
              <a:t>Route to reach remote VTEP are learnt by FRR-</a:t>
            </a:r>
            <a:r>
              <a:rPr lang="en-US" dirty="0" err="1"/>
              <a:t>BGPd</a:t>
            </a:r>
            <a:r>
              <a:rPr lang="en-US" dirty="0"/>
              <a:t> and updated in kernel. These routes are programmed in IPU by P4 control plane based on RTM_GETROUTE netlink message.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69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FC84-665E-3E08-8A33-B500FDDE9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Useful links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E419-DFAD-E1A2-B8FA-C4F7A1C7C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“P4: programming protocol-independent packet processors” by Nick McKeown and others - </a:t>
            </a:r>
            <a:r>
              <a:rPr lang="en-US" dirty="0">
                <a:ea typeface="+mn-lt"/>
                <a:cs typeface="+mn-lt"/>
                <a:hlinkClick r:id="rId2"/>
              </a:rPr>
              <a:t>https://dl.acm.org/doi/10.1145/2656877.2656890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“P4-OVS” - </a:t>
            </a:r>
            <a:r>
              <a:rPr lang="en-US" dirty="0">
                <a:ea typeface="+mn-lt"/>
                <a:cs typeface="+mn-lt"/>
                <a:hlinkClick r:id="rId3"/>
              </a:rPr>
              <a:t>https://github.com/ipdk-io/ovs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“P4-DPDK” - </a:t>
            </a:r>
            <a:r>
              <a:rPr lang="en-US" dirty="0">
                <a:ea typeface="+mn-lt"/>
                <a:cs typeface="+mn-lt"/>
                <a:hlinkClick r:id="rId4"/>
              </a:rPr>
              <a:t>https://github.com/DPDK/dpdk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“TDI” - </a:t>
            </a:r>
            <a:r>
              <a:rPr lang="en-US" dirty="0">
                <a:ea typeface="+mn-lt"/>
                <a:cs typeface="+mn-lt"/>
                <a:hlinkClick r:id="rId4"/>
              </a:rPr>
              <a:t>https://github.com/DPDK/dpdk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“P4-DPDK-Backend” - </a:t>
            </a:r>
            <a:r>
              <a:rPr lang="en-US" dirty="0">
                <a:ea typeface="+mn-lt"/>
                <a:cs typeface="+mn-lt"/>
                <a:hlinkClick r:id="rId5"/>
              </a:rPr>
              <a:t>https://github.com/p4lang/p4-dpdk-target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“PNA” - </a:t>
            </a:r>
            <a:r>
              <a:rPr lang="en-US" dirty="0">
                <a:ea typeface="+mn-lt"/>
                <a:cs typeface="+mn-lt"/>
                <a:hlinkClick r:id="rId6"/>
              </a:rPr>
              <a:t>https://p4.org/p4-spec/docs/PNA.html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“IPDK” - </a:t>
            </a:r>
            <a:r>
              <a:rPr lang="en-US" dirty="0">
                <a:ea typeface="+mn-lt"/>
                <a:cs typeface="+mn-lt"/>
                <a:hlinkClick r:id="rId7"/>
              </a:rPr>
              <a:t>https://ipdk.io/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“Linux Networking P4 file” - </a:t>
            </a:r>
            <a:r>
              <a:rPr lang="en-US" dirty="0">
                <a:ea typeface="+mn-lt"/>
                <a:cs typeface="+mn-lt"/>
                <a:hlinkClick r:id="rId8"/>
              </a:rPr>
              <a:t>https://github.com/ipdk-io/ovs/tree/ovs-with-p4/p4proto/p4src/linux_networking</a:t>
            </a:r>
            <a:r>
              <a:rPr lang="en-US" dirty="0">
                <a:ea typeface="+mn-lt"/>
                <a:cs typeface="+mn-lt"/>
              </a:rPr>
              <a:t>  </a:t>
            </a:r>
            <a:br>
              <a:rPr lang="en-US" dirty="0">
                <a:ea typeface="+mn-lt"/>
                <a:cs typeface="+mn-lt"/>
              </a:rPr>
            </a:b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7283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2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C7D3-EAC9-4F4E-BFCF-0DFEDD8F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3E28-9527-497F-B273-B5ED81F5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552352"/>
            <a:ext cx="11439739" cy="485872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 dirty="0">
                <a:ea typeface="+mn-lt"/>
                <a:cs typeface="+mn-lt"/>
              </a:rPr>
              <a:t>Introduction</a:t>
            </a:r>
            <a:endParaRPr lang="en-US" sz="2600" dirty="0">
              <a:cs typeface="Calibri" panose="020F0502020204030204"/>
            </a:endParaRPr>
          </a:p>
          <a:p>
            <a:r>
              <a:rPr lang="en-US" sz="2600" dirty="0">
                <a:ea typeface="+mn-lt"/>
                <a:cs typeface="+mn-lt"/>
              </a:rPr>
              <a:t>Architecture for IPU offloading – P4 Control Plane</a:t>
            </a:r>
          </a:p>
          <a:p>
            <a:r>
              <a:rPr lang="en-US" sz="2600" dirty="0">
                <a:ea typeface="+mn-lt"/>
                <a:cs typeface="+mn-lt"/>
              </a:rPr>
              <a:t>P4 Control Plane (infrap4d) components</a:t>
            </a:r>
          </a:p>
          <a:p>
            <a:r>
              <a:rPr lang="en-US" sz="2600" dirty="0">
                <a:ea typeface="+mn-lt"/>
                <a:cs typeface="+mn-lt"/>
              </a:rPr>
              <a:t>Linux Networking Pipeline</a:t>
            </a:r>
          </a:p>
          <a:p>
            <a:r>
              <a:rPr lang="en-US" sz="2600" dirty="0">
                <a:ea typeface="+mn-lt"/>
                <a:cs typeface="+mn-lt"/>
              </a:rPr>
              <a:t>IPU HW Generic Block Diagram</a:t>
            </a:r>
          </a:p>
          <a:p>
            <a:r>
              <a:rPr lang="en-US" sz="2600" dirty="0">
                <a:ea typeface="+mn-lt"/>
                <a:cs typeface="+mn-lt"/>
              </a:rPr>
              <a:t>Linux Networking tables to HW mapping</a:t>
            </a:r>
          </a:p>
          <a:p>
            <a:r>
              <a:rPr lang="en-US" sz="2600" dirty="0">
                <a:ea typeface="+mn-lt"/>
                <a:cs typeface="+mn-lt"/>
              </a:rPr>
              <a:t>P4 Program snippets</a:t>
            </a:r>
          </a:p>
          <a:p>
            <a:r>
              <a:rPr lang="en-US" sz="2600" dirty="0">
                <a:ea typeface="+mn-lt"/>
                <a:cs typeface="+mn-lt"/>
              </a:rPr>
              <a:t>Kernel Notifications to SAI and P4 Table mapping.</a:t>
            </a:r>
            <a:endParaRPr lang="en-US" dirty="0">
              <a:cs typeface="Calibri"/>
            </a:endParaRPr>
          </a:p>
          <a:p>
            <a:r>
              <a:rPr lang="en-US" sz="2600" dirty="0">
                <a:ea typeface="+mn-lt"/>
                <a:cs typeface="+mn-lt"/>
              </a:rPr>
              <a:t>Packet processing in IPU and sending packets to Kernel</a:t>
            </a:r>
            <a:endParaRPr lang="en-US" sz="2600" dirty="0">
              <a:cs typeface="Calibri" panose="020F0502020204030204"/>
            </a:endParaRPr>
          </a:p>
          <a:p>
            <a:r>
              <a:rPr lang="en-US" sz="2600" dirty="0">
                <a:ea typeface="+mn-lt"/>
                <a:cs typeface="+mn-lt"/>
              </a:rPr>
              <a:t>FRR Use Case</a:t>
            </a:r>
          </a:p>
          <a:p>
            <a:r>
              <a:rPr lang="en-US" sz="2600" dirty="0">
                <a:cs typeface="Calibri"/>
              </a:rPr>
              <a:t>Useful Links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028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C7D3-EAC9-4F4E-BFCF-0DFEDD8F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3E28-9527-497F-B273-B5ED81F5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83" y="1552352"/>
            <a:ext cx="11255385" cy="48587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Linux Kernel has a powerful networking stack that supports switching and routing capabilities, handles protocols such as LAG and ECMP, and can support connection tracking and security firewalls.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This presentation talks about how we use kernel tables and </a:t>
            </a:r>
            <a:r>
              <a:rPr lang="en-US" dirty="0" err="1">
                <a:cs typeface="Calibri"/>
              </a:rPr>
              <a:t>netlink</a:t>
            </a:r>
            <a:r>
              <a:rPr lang="en-US" dirty="0">
                <a:cs typeface="Calibri"/>
              </a:rPr>
              <a:t> notifications to accelerate routing capabilities, ECMP and CT from kernel to IPU</a:t>
            </a:r>
          </a:p>
          <a:p>
            <a:r>
              <a:rPr lang="en-US" dirty="0" err="1">
                <a:ea typeface="+mn-lt"/>
                <a:cs typeface="+mn-lt"/>
              </a:rPr>
              <a:t>OpenvSwitch</a:t>
            </a:r>
            <a:r>
              <a:rPr lang="en-US" dirty="0"/>
              <a:t> primarily uses this kernel stack to support most of the virtual switching capabilities.</a:t>
            </a:r>
          </a:p>
          <a:p>
            <a:r>
              <a:rPr lang="en-US" dirty="0"/>
              <a:t>With the Intel® IPU E2000 capabilities, we can accelerate most of the kernel networking stack in hardware. 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93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8D4DB80-CA59-4FDC-B648-E9F8A121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522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dirty="0">
                <a:cs typeface="Calibri Light"/>
              </a:rPr>
              <a:t>Architecture for IPU offloading – P4 Control Plane</a:t>
            </a:r>
          </a:p>
          <a:p>
            <a:pPr algn="ctr"/>
            <a:endParaRPr lang="en-US">
              <a:cs typeface="Calibri Light"/>
            </a:endParaRPr>
          </a:p>
        </p:txBody>
      </p:sp>
      <p:pic>
        <p:nvPicPr>
          <p:cNvPr id="9" name="Picture 10" descr="Diagram&#10;&#10;Description automatically generated">
            <a:extLst>
              <a:ext uri="{FF2B5EF4-FFF2-40B4-BE49-F238E27FC236}">
                <a16:creationId xmlns:a16="http://schemas.microsoft.com/office/drawing/2014/main" id="{BD2D0383-6265-F23A-0705-C46622B19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33" y="1036840"/>
            <a:ext cx="11198942" cy="555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1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394D-365C-4DE1-B85A-E52B66E3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772" y="182765"/>
            <a:ext cx="5781365" cy="1216153"/>
          </a:xfrm>
        </p:spPr>
        <p:txBody>
          <a:bodyPr anchor="t">
            <a:normAutofit/>
          </a:bodyPr>
          <a:lstStyle/>
          <a:p>
            <a:r>
              <a:rPr lang="en-US" sz="4000" dirty="0"/>
              <a:t>P4 Control Plane (Infrap4d)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EAB88-D581-4583-AC7E-CBDDA5E68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771" y="793014"/>
            <a:ext cx="6376728" cy="581430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dirty="0">
                <a:solidFill>
                  <a:srgbClr val="000000"/>
                </a:solidFill>
              </a:rPr>
              <a:t>Infrap4d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Integrates Stratum, the Kernel Monitor (</a:t>
            </a:r>
            <a:r>
              <a:rPr lang="en-US" sz="1500" dirty="0" err="1">
                <a:solidFill>
                  <a:srgbClr val="000000"/>
                </a:solidFill>
              </a:rPr>
              <a:t>krnlmon</a:t>
            </a:r>
            <a:r>
              <a:rPr lang="en-US" sz="1500" dirty="0">
                <a:solidFill>
                  <a:srgbClr val="000000"/>
                </a:solidFill>
              </a:rPr>
              <a:t>), Switch Abstraction Interface (SAI), Table Driven Interface (TDI), and a P4 target driver into a separate daemon</a:t>
            </a:r>
            <a:endParaRPr lang="en-US" sz="1500" dirty="0">
              <a:solidFill>
                <a:srgbClr val="000000"/>
              </a:solidFill>
              <a:cs typeface="Calibri"/>
            </a:endParaRPr>
          </a:p>
          <a:p>
            <a:r>
              <a:rPr lang="en-US" sz="1900" dirty="0">
                <a:solidFill>
                  <a:srgbClr val="000000"/>
                </a:solidFill>
              </a:rPr>
              <a:t>Stratum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provides the P4Runtime and </a:t>
            </a:r>
            <a:r>
              <a:rPr lang="en-US" sz="1500" dirty="0" err="1">
                <a:solidFill>
                  <a:srgbClr val="000000"/>
                </a:solidFill>
              </a:rPr>
              <a:t>OpenConfig</a:t>
            </a:r>
            <a:r>
              <a:rPr lang="en-US" sz="1500" dirty="0">
                <a:solidFill>
                  <a:srgbClr val="000000"/>
                </a:solidFill>
              </a:rPr>
              <a:t> capabilities for P4 flow rule offloads and configuration offloads.</a:t>
            </a:r>
            <a:endParaRPr lang="en-US" sz="1500" dirty="0">
              <a:solidFill>
                <a:srgbClr val="000000"/>
              </a:solidFill>
              <a:cs typeface="Calibri"/>
            </a:endParaRPr>
          </a:p>
          <a:p>
            <a:r>
              <a:rPr lang="en-US" sz="1900" dirty="0">
                <a:solidFill>
                  <a:srgbClr val="000000"/>
                </a:solidFill>
              </a:rPr>
              <a:t>TDI (Table Driven Interface)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provides a target-agnostic interface to the driver for a P4-programmable device.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It is a set of APIs that enable configuration and management of P4 programmable and fixed functions of a backend device in a uniform and dynamic way.</a:t>
            </a:r>
            <a:endParaRPr lang="en-US" sz="1500" dirty="0">
              <a:solidFill>
                <a:srgbClr val="000000"/>
              </a:solidFill>
              <a:cs typeface="Calibri"/>
            </a:endParaRPr>
          </a:p>
          <a:p>
            <a:r>
              <a:rPr lang="en-US" sz="1900" dirty="0">
                <a:solidFill>
                  <a:srgbClr val="000000"/>
                </a:solidFill>
              </a:rPr>
              <a:t>The Kernel Monitor </a:t>
            </a:r>
            <a:endParaRPr lang="en-US" sz="1900" dirty="0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receives RFC 3549 messages from the Linux Kernel over a Netlink socket in case of any modifications to kernel tables </a:t>
            </a:r>
            <a:endParaRPr lang="en-US" sz="1500" dirty="0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1500" dirty="0">
                <a:solidFill>
                  <a:srgbClr val="000000"/>
                </a:solidFill>
              </a:rPr>
              <a:t>listens for network events (link, address, neighbor, route, tunnel, etc.) and programs the P4 tables via SAI and TDI.</a:t>
            </a:r>
            <a:endParaRPr lang="en-US" sz="1500">
              <a:solidFill>
                <a:srgbClr val="000000"/>
              </a:solidFill>
              <a:cs typeface="Calibri"/>
            </a:endParaRP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Drivers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  <a:cs typeface="Calibri"/>
              </a:rPr>
              <a:t>Target specific driver code linked with TDI to interface with the HW/SW P4 </a:t>
            </a:r>
            <a:r>
              <a:rPr lang="en-US" sz="1500" dirty="0" err="1">
                <a:solidFill>
                  <a:srgbClr val="000000"/>
                </a:solidFill>
                <a:cs typeface="Calibri"/>
              </a:rPr>
              <a:t>dataplanes</a:t>
            </a:r>
            <a:r>
              <a:rPr lang="en-US" sz="1500" dirty="0">
                <a:solidFill>
                  <a:srgbClr val="000000"/>
                </a:solidFill>
                <a:cs typeface="Calibri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173AFB-099E-413C-9C7E-CC2365E18C71}"/>
              </a:ext>
            </a:extLst>
          </p:cNvPr>
          <p:cNvSpPr txBox="1"/>
          <p:nvPr/>
        </p:nvSpPr>
        <p:spPr>
          <a:xfrm>
            <a:off x="8197689" y="6073080"/>
            <a:ext cx="2390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>
                <a:solidFill>
                  <a:srgbClr val="24292F"/>
                </a:solidFill>
                <a:effectLst/>
                <a:latin typeface="Calibri" panose="020F0502020204030204" pitchFamily="34" charset="0"/>
              </a:rPr>
              <a:t>Fig. Infrap4d architecture </a:t>
            </a:r>
            <a:endParaRPr lang="en-US" sz="1200" b="1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5C77DB-269E-4975-B43A-840FF22B2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500" y="1128031"/>
            <a:ext cx="5296330" cy="460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22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726026BA-72A4-71AC-B505-388D36413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69" y="643466"/>
            <a:ext cx="1056126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73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A60E6B01-4C81-3CFF-3109-171905928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0890"/>
            <a:ext cx="10905066" cy="531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1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456818-513B-414C-A418-B0C9AC608087}"/>
              </a:ext>
            </a:extLst>
          </p:cNvPr>
          <p:cNvSpPr/>
          <p:nvPr/>
        </p:nvSpPr>
        <p:spPr>
          <a:xfrm>
            <a:off x="1266825" y="3238500"/>
            <a:ext cx="561975" cy="18097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Packet Arbitrator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06B2B93-5DB8-4C03-B241-9D5D550BB217}"/>
              </a:ext>
            </a:extLst>
          </p:cNvPr>
          <p:cNvSpPr/>
          <p:nvPr/>
        </p:nvSpPr>
        <p:spPr>
          <a:xfrm>
            <a:off x="2333625" y="3238500"/>
            <a:ext cx="561975" cy="18097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Parser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6F9C27-69E6-478B-8505-CFA412F66F96}"/>
              </a:ext>
            </a:extLst>
          </p:cNvPr>
          <p:cNvSpPr/>
          <p:nvPr/>
        </p:nvSpPr>
        <p:spPr>
          <a:xfrm>
            <a:off x="3400425" y="3238500"/>
            <a:ext cx="3390900" cy="18097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B036C8-6E42-4B80-B0B5-11645C4CE889}"/>
              </a:ext>
            </a:extLst>
          </p:cNvPr>
          <p:cNvSpPr/>
          <p:nvPr/>
        </p:nvSpPr>
        <p:spPr>
          <a:xfrm>
            <a:off x="7296150" y="3238500"/>
            <a:ext cx="561975" cy="18097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Hashing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C994ED-7F01-4822-A4E3-3BF8D8878082}"/>
              </a:ext>
            </a:extLst>
          </p:cNvPr>
          <p:cNvSpPr/>
          <p:nvPr/>
        </p:nvSpPr>
        <p:spPr>
          <a:xfrm>
            <a:off x="8362950" y="3238500"/>
            <a:ext cx="561975" cy="1809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Packet Modifier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1FC6082-C33B-460C-9DA0-F8243EA7205A}"/>
              </a:ext>
            </a:extLst>
          </p:cNvPr>
          <p:cNvSpPr/>
          <p:nvPr/>
        </p:nvSpPr>
        <p:spPr>
          <a:xfrm>
            <a:off x="1828800" y="4095750"/>
            <a:ext cx="5048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9DF2F64-D85D-400C-BB94-00D649FF150E}"/>
              </a:ext>
            </a:extLst>
          </p:cNvPr>
          <p:cNvSpPr/>
          <p:nvPr/>
        </p:nvSpPr>
        <p:spPr>
          <a:xfrm>
            <a:off x="2895600" y="4095750"/>
            <a:ext cx="5048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468CF59-9D22-49E4-BE08-E501F802AD5F}"/>
              </a:ext>
            </a:extLst>
          </p:cNvPr>
          <p:cNvSpPr/>
          <p:nvPr/>
        </p:nvSpPr>
        <p:spPr>
          <a:xfrm>
            <a:off x="6791325" y="4095750"/>
            <a:ext cx="5048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23BA840-5B6D-46FE-9F84-4479BE8E591E}"/>
              </a:ext>
            </a:extLst>
          </p:cNvPr>
          <p:cNvSpPr/>
          <p:nvPr/>
        </p:nvSpPr>
        <p:spPr>
          <a:xfrm>
            <a:off x="7858125" y="4095750"/>
            <a:ext cx="5048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2C3E7AD-9599-4C7B-916D-F5EA7480B3EA}"/>
              </a:ext>
            </a:extLst>
          </p:cNvPr>
          <p:cNvSpPr/>
          <p:nvPr/>
        </p:nvSpPr>
        <p:spPr>
          <a:xfrm>
            <a:off x="8929687" y="4095750"/>
            <a:ext cx="5048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935A669-1D3B-4496-A74C-14C5A65E370E}"/>
              </a:ext>
            </a:extLst>
          </p:cNvPr>
          <p:cNvSpPr/>
          <p:nvPr/>
        </p:nvSpPr>
        <p:spPr>
          <a:xfrm>
            <a:off x="3807620" y="3619500"/>
            <a:ext cx="1071562" cy="542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Exact Match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7514EBE-0721-436D-921F-3B496AED2DC1}"/>
              </a:ext>
            </a:extLst>
          </p:cNvPr>
          <p:cNvSpPr/>
          <p:nvPr/>
        </p:nvSpPr>
        <p:spPr>
          <a:xfrm>
            <a:off x="5333999" y="4248150"/>
            <a:ext cx="1071562" cy="542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cs typeface="Calibri"/>
              </a:rPr>
              <a:t>Range Checker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DDE72B3-907A-45BF-8804-8FB632A6821C}"/>
              </a:ext>
            </a:extLst>
          </p:cNvPr>
          <p:cNvSpPr/>
          <p:nvPr/>
        </p:nvSpPr>
        <p:spPr>
          <a:xfrm>
            <a:off x="3824290" y="4271962"/>
            <a:ext cx="1071562" cy="542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LPM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B61F020-D809-42B3-B013-ADDABBF17FF8}"/>
              </a:ext>
            </a:extLst>
          </p:cNvPr>
          <p:cNvSpPr/>
          <p:nvPr/>
        </p:nvSpPr>
        <p:spPr>
          <a:xfrm>
            <a:off x="5312568" y="3600450"/>
            <a:ext cx="1071562" cy="542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WCM</a:t>
            </a:r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421CF263-B3CE-4A99-AB64-B6BCB3AD6B58}"/>
              </a:ext>
            </a:extLst>
          </p:cNvPr>
          <p:cNvSpPr/>
          <p:nvPr/>
        </p:nvSpPr>
        <p:spPr>
          <a:xfrm rot="5400000">
            <a:off x="8742759" y="3944540"/>
            <a:ext cx="1809751" cy="435769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8066E0B-1A4D-40D9-A296-2A537450DE26}"/>
              </a:ext>
            </a:extLst>
          </p:cNvPr>
          <p:cNvCxnSpPr>
            <a:cxnSpLocks/>
          </p:cNvCxnSpPr>
          <p:nvPr/>
        </p:nvCxnSpPr>
        <p:spPr>
          <a:xfrm flipH="1" flipV="1">
            <a:off x="885825" y="2438400"/>
            <a:ext cx="8979694" cy="1476375"/>
          </a:xfrm>
          <a:prstGeom prst="bentConnector3">
            <a:avLst>
              <a:gd name="adj1" fmla="val -10196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61AC0F8-EA77-4C2F-BA51-CC517988A640}"/>
              </a:ext>
            </a:extLst>
          </p:cNvPr>
          <p:cNvCxnSpPr>
            <a:cxnSpLocks/>
          </p:cNvCxnSpPr>
          <p:nvPr/>
        </p:nvCxnSpPr>
        <p:spPr>
          <a:xfrm>
            <a:off x="885825" y="2428875"/>
            <a:ext cx="0" cy="14430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4B14456-7138-46EA-AD3B-9DFF1691C1AF}"/>
              </a:ext>
            </a:extLst>
          </p:cNvPr>
          <p:cNvCxnSpPr/>
          <p:nvPr/>
        </p:nvCxnSpPr>
        <p:spPr>
          <a:xfrm>
            <a:off x="885825" y="3871912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72A981-63B9-48A0-B858-74B4C8002550}"/>
              </a:ext>
            </a:extLst>
          </p:cNvPr>
          <p:cNvCxnSpPr>
            <a:cxnSpLocks/>
          </p:cNvCxnSpPr>
          <p:nvPr/>
        </p:nvCxnSpPr>
        <p:spPr>
          <a:xfrm>
            <a:off x="823913" y="4452937"/>
            <a:ext cx="442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2D1D06D-D764-49F7-8B06-DC3A1EF4DAFD}"/>
              </a:ext>
            </a:extLst>
          </p:cNvPr>
          <p:cNvSpPr txBox="1"/>
          <p:nvPr/>
        </p:nvSpPr>
        <p:spPr>
          <a:xfrm>
            <a:off x="4306494" y="2428875"/>
            <a:ext cx="154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>
                <a:solidFill>
                  <a:srgbClr val="24292F"/>
                </a:solidFill>
                <a:effectLst/>
                <a:latin typeface="Calibri" panose="020F0502020204030204" pitchFamily="34" charset="0"/>
              </a:rPr>
              <a:t>Packet Re-circulation</a:t>
            </a:r>
            <a:endParaRPr lang="en-US" sz="1200" b="1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0617108-548D-43AC-A980-0C90C4F2BF72}"/>
              </a:ext>
            </a:extLst>
          </p:cNvPr>
          <p:cNvCxnSpPr>
            <a:cxnSpLocks/>
          </p:cNvCxnSpPr>
          <p:nvPr/>
        </p:nvCxnSpPr>
        <p:spPr>
          <a:xfrm>
            <a:off x="9865519" y="4438649"/>
            <a:ext cx="9358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973E83-68A3-4E1F-B72F-4460CCD96B96}"/>
              </a:ext>
            </a:extLst>
          </p:cNvPr>
          <p:cNvCxnSpPr>
            <a:cxnSpLocks/>
          </p:cNvCxnSpPr>
          <p:nvPr/>
        </p:nvCxnSpPr>
        <p:spPr>
          <a:xfrm>
            <a:off x="9865519" y="3914775"/>
            <a:ext cx="9358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EA4C35FC-ECC1-49D2-90A6-BDFCA71E7C26}"/>
              </a:ext>
            </a:extLst>
          </p:cNvPr>
          <p:cNvSpPr txBox="1"/>
          <p:nvPr/>
        </p:nvSpPr>
        <p:spPr>
          <a:xfrm>
            <a:off x="8341" y="4423590"/>
            <a:ext cx="154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Input </a:t>
            </a:r>
            <a:r>
              <a:rPr lang="en-US" sz="1200" b="1" err="1">
                <a:solidFill>
                  <a:srgbClr val="24292F"/>
                </a:solidFill>
                <a:latin typeface="Calibri" panose="020F0502020204030204" pitchFamily="34" charset="0"/>
              </a:rPr>
              <a:t>rx</a:t>
            </a:r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/</a:t>
            </a:r>
            <a:r>
              <a:rPr lang="en-US" sz="1200" b="1" err="1">
                <a:solidFill>
                  <a:srgbClr val="24292F"/>
                </a:solidFill>
                <a:latin typeface="Calibri" panose="020F0502020204030204" pitchFamily="34" charset="0"/>
              </a:rPr>
              <a:t>tx</a:t>
            </a:r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 packet</a:t>
            </a:r>
            <a:endParaRPr lang="en-US" sz="1200" b="1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BDB6D72-6FA8-4BD9-BCA1-7A334C7E285A}"/>
              </a:ext>
            </a:extLst>
          </p:cNvPr>
          <p:cNvSpPr txBox="1"/>
          <p:nvPr/>
        </p:nvSpPr>
        <p:spPr>
          <a:xfrm>
            <a:off x="0" y="3820295"/>
            <a:ext cx="154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Recirculate packet</a:t>
            </a:r>
            <a:endParaRPr lang="en-US" sz="1200" b="1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E1405B-0164-4E9D-B0BB-7528B8CACC01}"/>
              </a:ext>
            </a:extLst>
          </p:cNvPr>
          <p:cNvSpPr txBox="1"/>
          <p:nvPr/>
        </p:nvSpPr>
        <p:spPr>
          <a:xfrm>
            <a:off x="9840519" y="4429123"/>
            <a:ext cx="154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Output </a:t>
            </a:r>
            <a:r>
              <a:rPr lang="en-US" sz="1200" b="1" err="1">
                <a:solidFill>
                  <a:srgbClr val="24292F"/>
                </a:solidFill>
                <a:latin typeface="Calibri" panose="020F0502020204030204" pitchFamily="34" charset="0"/>
              </a:rPr>
              <a:t>rx</a:t>
            </a:r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/</a:t>
            </a:r>
            <a:r>
              <a:rPr lang="en-US" sz="1200" b="1" err="1">
                <a:solidFill>
                  <a:srgbClr val="24292F"/>
                </a:solidFill>
                <a:latin typeface="Calibri" panose="020F0502020204030204" pitchFamily="34" charset="0"/>
              </a:rPr>
              <a:t>tx</a:t>
            </a:r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 packet</a:t>
            </a:r>
            <a:endParaRPr lang="en-US" sz="1200" b="1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8C58F01-1AC7-4624-960B-85BCCB898BC9}"/>
              </a:ext>
            </a:extLst>
          </p:cNvPr>
          <p:cNvSpPr txBox="1"/>
          <p:nvPr/>
        </p:nvSpPr>
        <p:spPr>
          <a:xfrm>
            <a:off x="9840519" y="3902866"/>
            <a:ext cx="154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24292F"/>
                </a:solidFill>
                <a:latin typeface="Calibri" panose="020F0502020204030204" pitchFamily="34" charset="0"/>
              </a:rPr>
              <a:t>Re-circulate packet</a:t>
            </a:r>
            <a:endParaRPr lang="en-US" sz="1200" b="1"/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08C89DC9-425C-417C-971E-7E6BD8BA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80" y="55444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cs typeface="Calibri Light"/>
              </a:rPr>
              <a:t>IPU HW blocks </a:t>
            </a:r>
          </a:p>
        </p:txBody>
      </p:sp>
    </p:spTree>
    <p:extLst>
      <p:ext uri="{BB962C8B-B14F-4D97-AF65-F5344CB8AC3E}">
        <p14:creationId xmlns:p14="http://schemas.microsoft.com/office/powerpoint/2010/main" val="253081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9491-50D1-4281-831F-D393EA49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P4 Table mappings on IPU HW blocks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FD84F9-DBB2-4BEF-BEB0-1B03303EE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51645"/>
              </p:ext>
            </p:extLst>
          </p:nvPr>
        </p:nvGraphicFramePr>
        <p:xfrm>
          <a:off x="712838" y="1425677"/>
          <a:ext cx="11070064" cy="5063597"/>
        </p:xfrm>
        <a:graphic>
          <a:graphicData uri="http://schemas.openxmlformats.org/drawingml/2006/table">
            <a:tbl>
              <a:tblPr/>
              <a:tblGrid>
                <a:gridCol w="5465845">
                  <a:extLst>
                    <a:ext uri="{9D8B030D-6E8A-4147-A177-3AD203B41FA5}">
                      <a16:colId xmlns:a16="http://schemas.microsoft.com/office/drawing/2014/main" val="2872198652"/>
                    </a:ext>
                  </a:extLst>
                </a:gridCol>
                <a:gridCol w="5604219">
                  <a:extLst>
                    <a:ext uri="{9D8B030D-6E8A-4147-A177-3AD203B41FA5}">
                      <a16:colId xmlns:a16="http://schemas.microsoft.com/office/drawing/2014/main" val="807944477"/>
                    </a:ext>
                  </a:extLst>
                </a:gridCol>
              </a:tblGrid>
              <a:tr h="460327"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/>
                        </a:rPr>
                        <a:t>P4 Table </a:t>
                      </a:r>
                      <a:endParaRPr lang="en-US" sz="1400" b="1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/>
                        </a:rPr>
                        <a:t>IPU HW Block</a:t>
                      </a:r>
                      <a:endParaRPr lang="en-US" sz="1400" b="1" dirty="0">
                        <a:effectLst/>
                        <a:latin typeface="+mj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642188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VxLan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 match table </a:t>
                      </a:r>
                      <a:endParaRPr lang="en-US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Exact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571463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VxLan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Encap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/</a:t>
                      </a:r>
                      <a:r>
                        <a:rPr lang="en-US" sz="1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Decap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 tables </a:t>
                      </a:r>
                      <a:endParaRPr lang="en-US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Modification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408487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L2 table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Exact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941510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L3 Routing Table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Longest prefix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557355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ECMP table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Hash block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915380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RSS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Hash block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036264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Connection tracking state table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Wild Card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57127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Connection tracking tuple table </a:t>
                      </a:r>
                      <a:endParaRPr lang="en-US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Exact match with PNA add-on-miss capability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929211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Exception table to SDN Controller </a:t>
                      </a:r>
                      <a:endParaRPr lang="en-US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Exact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290144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Control </a:t>
                      </a:r>
                      <a:r>
                        <a:rPr lang="en-US" sz="1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vlan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 mapping table for ARP (going to OVS) </a:t>
                      </a:r>
                      <a:endParaRPr lang="en-US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Exact Match</a:t>
                      </a:r>
                      <a:endParaRPr lang="en-US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28612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59D7A83-BC5C-4872-8718-9DF12E0A9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2263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2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1797</Words>
  <Application>Microsoft Office PowerPoint</Application>
  <PresentationFormat>Widescreen</PresentationFormat>
  <Paragraphs>585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Helvetica Neue Medium</vt:lpstr>
      <vt:lpstr>Intel Clear</vt:lpstr>
      <vt:lpstr>Share Tech Mono</vt:lpstr>
      <vt:lpstr>Office Theme</vt:lpstr>
      <vt:lpstr>Linux kernel networking acceleration  using P4 on IPU</vt:lpstr>
      <vt:lpstr>Agenda</vt:lpstr>
      <vt:lpstr>Introduction</vt:lpstr>
      <vt:lpstr>Architecture for IPU offloading – P4 Control Plane </vt:lpstr>
      <vt:lpstr>P4 Control Plane (Infrap4d)</vt:lpstr>
      <vt:lpstr>PowerPoint Presentation</vt:lpstr>
      <vt:lpstr>PowerPoint Presentation</vt:lpstr>
      <vt:lpstr>IPU HW blocks </vt:lpstr>
      <vt:lpstr>P4 Table mappings on IPU HW blocks </vt:lpstr>
      <vt:lpstr>P4 Program Snippet and Match field usage</vt:lpstr>
      <vt:lpstr>PowerPoint Presentation</vt:lpstr>
      <vt:lpstr>PowerPoint Presentation</vt:lpstr>
      <vt:lpstr>PowerPoint Presentation</vt:lpstr>
      <vt:lpstr>PowerPoint Presentation</vt:lpstr>
      <vt:lpstr>FRR Use Case</vt:lpstr>
      <vt:lpstr>PowerPoint Presentation</vt:lpstr>
      <vt:lpstr>Recap</vt:lpstr>
      <vt:lpstr>Useful links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P, Venkata Suresh Kumar</dc:creator>
  <cp:lastModifiedBy>Limaye, Namrata</cp:lastModifiedBy>
  <cp:revision>168</cp:revision>
  <dcterms:created xsi:type="dcterms:W3CDTF">2021-11-21T06:20:38Z</dcterms:created>
  <dcterms:modified xsi:type="dcterms:W3CDTF">2022-10-13T17:00:25Z</dcterms:modified>
</cp:coreProperties>
</file>